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media/image3.webp" ContentType="image/webp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2" r:id="rId3"/>
    <p:sldId id="257" r:id="rId4"/>
    <p:sldId id="258" r:id="rId5"/>
    <p:sldId id="274" r:id="rId6"/>
    <p:sldId id="275" r:id="rId7"/>
    <p:sldId id="276" r:id="rId8"/>
    <p:sldId id="282" r:id="rId9"/>
    <p:sldId id="278" r:id="rId10"/>
    <p:sldId id="273" r:id="rId11"/>
    <p:sldId id="283" r:id="rId12"/>
    <p:sldId id="277" r:id="rId13"/>
    <p:sldId id="280" r:id="rId14"/>
  </p:sldIdLst>
  <p:sldSz cx="12192000" cy="6858000"/>
  <p:notesSz cx="6858000" cy="9144000"/>
  <p:embeddedFontLst>
    <p:embeddedFont>
      <p:font typeface="Nunito Sans" charset="0"/>
      <p:regular r:id="rId20"/>
      <p:bold r:id="rId21"/>
      <p:italic r:id="rId22"/>
      <p:boldItalic r:id="rId23"/>
    </p:embeddedFont>
    <p:embeddedFont>
      <p:font typeface="Nunito Sans Light" charset="0"/>
      <p:regular r:id="rId24"/>
      <p:italic r:id="rId25"/>
    </p:embeddedFont>
    <p:embeddedFont>
      <p:font typeface="Nunito Sans ExtraBold" charset="0"/>
      <p:bold r:id="rId26"/>
    </p:embeddedFont>
    <p:embeddedFont>
      <p:font typeface="Open Sans ExtraBold" panose="020B0906030804020204" charset="0"/>
      <p:bold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90BBC1"/>
    <a:srgbClr val="A5CDD1"/>
    <a:srgbClr val="D1E5EA"/>
    <a:srgbClr val="F8FAF9"/>
    <a:srgbClr val="E6E6E6"/>
    <a:srgbClr val="4472C4"/>
    <a:srgbClr val="4C4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291" autoAdjust="0"/>
  </p:normalViewPr>
  <p:slideViewPr>
    <p:cSldViewPr snapToGrid="0" showGuides="1">
      <p:cViewPr>
        <p:scale>
          <a:sx n="50" d="100"/>
          <a:sy n="50" d="100"/>
        </p:scale>
        <p:origin x="1664" y="904"/>
      </p:cViewPr>
      <p:guideLst>
        <p:guide orient="horz" pos="21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gs" Target="tags/tag35.xml"/><Relationship Id="rId27" Type="http://schemas.openxmlformats.org/officeDocument/2006/relationships/font" Target="fonts/font8.fntdata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webp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443EBE89-AAC7-48B1-92F5-A99283D773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7CC1DC1D-7B54-4897-BDCA-22D6E8D80F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unito Sans Light" charset="0"/>
          <a:ea typeface="Nunito Sans Light" charset="0"/>
          <a:cs typeface="Nunito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slideLayout" Target="../slideLayouts/slideLayout2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3.webp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tags" Target="../tags/tag2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578100" y="-22415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927100" y="67945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0" name="文本框 19"/>
          <p:cNvSpPr txBox="1"/>
          <p:nvPr>
            <p:custDataLst>
              <p:tags r:id="rId2"/>
            </p:custDataLst>
          </p:nvPr>
        </p:nvSpPr>
        <p:spPr>
          <a:xfrm>
            <a:off x="2722245" y="2555240"/>
            <a:ext cx="7175500" cy="100266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en-US" sz="32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Human Posture Detection Using MediaPipe and OpenCV</a:t>
            </a:r>
            <a:endParaRPr lang="en-US" altLang="en-US" sz="32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365760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234565" y="3929380"/>
            <a:ext cx="783653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ym typeface="+mn-ea"/>
              </a:rPr>
              <a:t>SEMESTER PROJECT CV</a:t>
            </a:r>
            <a:endParaRPr lang="en-US" sz="4800" b="1">
              <a:sym typeface="+mn-ea"/>
            </a:endParaRPr>
          </a:p>
          <a:p>
            <a:pPr algn="ctr"/>
            <a:endParaRPr lang="en-US" sz="4800" b="1">
              <a:sym typeface="+mn-ea"/>
            </a:endParaRPr>
          </a:p>
          <a:p>
            <a:pPr algn="ctr"/>
            <a:r>
              <a:rPr lang="en-US" altLang="en-US" sz="16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Nunito Sans" charset="0"/>
                <a:ea typeface="Nunito Sans" charset="0"/>
                <a:cs typeface="Nunito Sans" charset="0"/>
              </a:rPr>
              <a:t>https://github.com/MehvishKiani/Human-Posture-Detection-using-MediaPipe-OpenCV</a:t>
            </a:r>
            <a:endParaRPr lang="en-US" altLang="en-US" sz="1600" b="0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3" name="Freeform 5"/>
          <p:cNvSpPr/>
          <p:nvPr/>
        </p:nvSpPr>
        <p:spPr>
          <a:xfrm>
            <a:off x="5334000" y="130407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3560" y="897255"/>
            <a:ext cx="6057900" cy="55238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l="2293" t="-11"/>
          <a:stretch>
            <a:fillRect/>
          </a:stretch>
        </p:blipFill>
        <p:spPr>
          <a:xfrm>
            <a:off x="6602095" y="897255"/>
            <a:ext cx="5282565" cy="55238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Challenges Faced</a:t>
            </a:r>
            <a:endParaRPr lang="en-US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3" name="箭头: 右 2"/>
          <p:cNvSpPr/>
          <p:nvPr>
            <p:custDataLst>
              <p:tags r:id="rId2"/>
            </p:custDataLst>
          </p:nvPr>
        </p:nvSpPr>
        <p:spPr>
          <a:xfrm>
            <a:off x="1143000" y="2336800"/>
            <a:ext cx="9906000" cy="2387600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4" name="矩形: 圆角 3"/>
          <p:cNvSpPr/>
          <p:nvPr>
            <p:custDataLst>
              <p:tags r:id="rId3"/>
            </p:custDataLst>
          </p:nvPr>
        </p:nvSpPr>
        <p:spPr>
          <a:xfrm>
            <a:off x="1892300" y="2006600"/>
            <a:ext cx="3505200" cy="3581400"/>
          </a:xfrm>
          <a:prstGeom prst="roundRect">
            <a:avLst>
              <a:gd name="adj" fmla="val 1565"/>
            </a:avLst>
          </a:prstGeom>
          <a:solidFill>
            <a:srgbClr val="A5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1892935" y="2368550"/>
            <a:ext cx="350456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en-US" sz="2400" dirty="0">
                <a:solidFill>
                  <a:schemeClr val="tx1"/>
                </a:solidFill>
                <a:latin typeface="Nunito Sans" charset="0"/>
                <a:ea typeface="Nunito Sans" charset="0"/>
                <a:cs typeface="Nunito Sans" charset="0"/>
              </a:rPr>
              <a:t>Key Challenges</a:t>
            </a:r>
            <a:endParaRPr lang="en-US" altLang="en-US" sz="2400" dirty="0">
              <a:solidFill>
                <a:schemeClr val="tx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6" name="矩形 15"/>
          <p:cNvSpPr/>
          <p:nvPr>
            <p:custDataLst>
              <p:tags r:id="rId5"/>
            </p:custDataLst>
          </p:nvPr>
        </p:nvSpPr>
        <p:spPr>
          <a:xfrm>
            <a:off x="2273300" y="2988945"/>
            <a:ext cx="2838450" cy="246761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Accuracy drops in:</a:t>
            </a:r>
            <a:endParaRPr lang="en-US" altLang="en-US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en-US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Low lighting</a:t>
            </a:r>
            <a:endParaRPr lang="en-US" altLang="en-US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en-US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Occlusion (e.g., sitting behind desk)</a:t>
            </a:r>
            <a:endParaRPr lang="en-US" altLang="en-US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</p:txBody>
      </p:sp>
      <p:sp>
        <p:nvSpPr>
          <p:cNvPr id="17" name="矩形: 圆角 16"/>
          <p:cNvSpPr/>
          <p:nvPr>
            <p:custDataLst>
              <p:tags r:id="rId6"/>
            </p:custDataLst>
          </p:nvPr>
        </p:nvSpPr>
        <p:spPr>
          <a:xfrm>
            <a:off x="5892800" y="2006600"/>
            <a:ext cx="3505200" cy="3581400"/>
          </a:xfrm>
          <a:prstGeom prst="roundRect">
            <a:avLst>
              <a:gd name="adj" fmla="val 1565"/>
            </a:avLst>
          </a:prstGeom>
          <a:solidFill>
            <a:srgbClr val="D1E5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8" name="矩形 17"/>
          <p:cNvSpPr/>
          <p:nvPr>
            <p:custDataLst>
              <p:tags r:id="rId7"/>
            </p:custDataLst>
          </p:nvPr>
        </p:nvSpPr>
        <p:spPr>
          <a:xfrm>
            <a:off x="5892800" y="2368550"/>
            <a:ext cx="35052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en-US" sz="2400" dirty="0">
                <a:solidFill>
                  <a:schemeClr val="tx1"/>
                </a:solidFill>
                <a:latin typeface="Nunito Sans" charset="0"/>
                <a:ea typeface="Nunito Sans" charset="0"/>
                <a:cs typeface="Nunito Sans" charset="0"/>
              </a:rPr>
              <a:t>Hard to classify</a:t>
            </a:r>
            <a:endParaRPr lang="en-US" altLang="en-US" sz="2400" dirty="0">
              <a:solidFill>
                <a:schemeClr val="tx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9" name="矩形 18"/>
          <p:cNvSpPr/>
          <p:nvPr>
            <p:custDataLst>
              <p:tags r:id="rId8"/>
            </p:custDataLst>
          </p:nvPr>
        </p:nvSpPr>
        <p:spPr>
          <a:xfrm>
            <a:off x="6261100" y="2989148"/>
            <a:ext cx="274320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Transition postures (e.g., in-between sitting and standing</a:t>
            </a:r>
            <a:endParaRPr lang="en-US" altLang="en-US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7" name="矩形 1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19" name="图片 1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438400" y="-2216150"/>
            <a:ext cx="6845300" cy="1172210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787400" y="72390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451036" y="2555069"/>
            <a:ext cx="328993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-300" dirty="0">
                <a:solidFill>
                  <a:schemeClr val="tx1">
                    <a:lumMod val="50000"/>
                    <a:lumOff val="50000"/>
                  </a:schemeClr>
                </a:solidFill>
                <a:latin typeface="Nunito Sans ExtraBold" charset="0"/>
                <a:ea typeface="Nunito Sans ExtraBold" charset="0"/>
                <a:cs typeface="Nunito Sans" charset="0"/>
              </a:rPr>
              <a:t>THE END</a:t>
            </a:r>
            <a:endParaRPr lang="zh-CN" altLang="en-US" sz="6000" spc="-300" dirty="0">
              <a:solidFill>
                <a:schemeClr val="tx1">
                  <a:lumMod val="50000"/>
                  <a:lumOff val="50000"/>
                </a:schemeClr>
              </a:solidFill>
              <a:latin typeface="Nunito Sans ExtraBold" charset="0"/>
              <a:ea typeface="Nunito Sans ExtraBold" charset="0"/>
              <a:cs typeface="Nunito Sans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616200" y="3657600"/>
            <a:ext cx="717738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5"/>
          <p:cNvSpPr/>
          <p:nvPr/>
        </p:nvSpPr>
        <p:spPr>
          <a:xfrm>
            <a:off x="5334000" y="1304078"/>
            <a:ext cx="1524000" cy="8862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78" y="16267"/>
                </a:moveTo>
                <a:cubicBezTo>
                  <a:pt x="20978" y="15467"/>
                  <a:pt x="20823" y="14933"/>
                  <a:pt x="20357" y="14933"/>
                </a:cubicBezTo>
                <a:cubicBezTo>
                  <a:pt x="20357" y="7200"/>
                  <a:pt x="20357" y="7200"/>
                  <a:pt x="20357" y="7200"/>
                </a:cubicBezTo>
                <a:cubicBezTo>
                  <a:pt x="21600" y="6400"/>
                  <a:pt x="21600" y="6400"/>
                  <a:pt x="21600" y="6400"/>
                </a:cubicBezTo>
                <a:cubicBezTo>
                  <a:pt x="10878" y="0"/>
                  <a:pt x="10878" y="0"/>
                  <a:pt x="10878" y="0"/>
                </a:cubicBezTo>
                <a:cubicBezTo>
                  <a:pt x="0" y="6400"/>
                  <a:pt x="0" y="6400"/>
                  <a:pt x="0" y="6400"/>
                </a:cubicBezTo>
                <a:cubicBezTo>
                  <a:pt x="10878" y="12800"/>
                  <a:pt x="10878" y="12800"/>
                  <a:pt x="10878" y="12800"/>
                </a:cubicBezTo>
                <a:cubicBezTo>
                  <a:pt x="19735" y="7467"/>
                  <a:pt x="19735" y="7467"/>
                  <a:pt x="19735" y="7467"/>
                </a:cubicBezTo>
                <a:cubicBezTo>
                  <a:pt x="19735" y="14933"/>
                  <a:pt x="19735" y="14933"/>
                  <a:pt x="19735" y="14933"/>
                </a:cubicBezTo>
                <a:cubicBezTo>
                  <a:pt x="19424" y="14933"/>
                  <a:pt x="19114" y="15467"/>
                  <a:pt x="19114" y="16267"/>
                </a:cubicBezTo>
                <a:cubicBezTo>
                  <a:pt x="19114" y="16800"/>
                  <a:pt x="19424" y="17067"/>
                  <a:pt x="19580" y="17067"/>
                </a:cubicBezTo>
                <a:cubicBezTo>
                  <a:pt x="19114" y="21600"/>
                  <a:pt x="19114" y="21600"/>
                  <a:pt x="19114" y="21600"/>
                </a:cubicBezTo>
                <a:cubicBezTo>
                  <a:pt x="20978" y="21600"/>
                  <a:pt x="20978" y="21600"/>
                  <a:pt x="20978" y="21600"/>
                </a:cubicBezTo>
                <a:cubicBezTo>
                  <a:pt x="20512" y="17067"/>
                  <a:pt x="20512" y="17067"/>
                  <a:pt x="20512" y="17067"/>
                </a:cubicBezTo>
                <a:cubicBezTo>
                  <a:pt x="20823" y="17067"/>
                  <a:pt x="20978" y="16800"/>
                  <a:pt x="20978" y="16267"/>
                </a:cubicBezTo>
                <a:close/>
                <a:moveTo>
                  <a:pt x="4351" y="11200"/>
                </a:moveTo>
                <a:cubicBezTo>
                  <a:pt x="4351" y="18400"/>
                  <a:pt x="4351" y="18400"/>
                  <a:pt x="4351" y="18400"/>
                </a:cubicBezTo>
                <a:cubicBezTo>
                  <a:pt x="4351" y="20267"/>
                  <a:pt x="7304" y="21600"/>
                  <a:pt x="10878" y="21600"/>
                </a:cubicBezTo>
                <a:cubicBezTo>
                  <a:pt x="14296" y="21600"/>
                  <a:pt x="17249" y="20267"/>
                  <a:pt x="17249" y="18400"/>
                </a:cubicBezTo>
                <a:cubicBezTo>
                  <a:pt x="17249" y="11200"/>
                  <a:pt x="17249" y="11200"/>
                  <a:pt x="17249" y="11200"/>
                </a:cubicBezTo>
                <a:cubicBezTo>
                  <a:pt x="10878" y="14933"/>
                  <a:pt x="10878" y="14933"/>
                  <a:pt x="10878" y="14933"/>
                </a:cubicBezTo>
                <a:lnTo>
                  <a:pt x="4351" y="112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85000"/>
            </a:schemeClr>
          </a:solidFill>
          <a:ln w="7620" cap="flat">
            <a:noFill/>
            <a:prstDash val="solid"/>
            <a:miter/>
          </a:ln>
        </p:spPr>
        <p:txBody>
          <a:bodyPr wrap="square" lIns="91439" tIns="91439" rIns="91439" bIns="91439" numCol="1" anchor="t">
            <a:noAutofit/>
          </a:bodyPr>
          <a:lstStyle/>
          <a:p>
            <a:endParaRPr>
              <a:ea typeface="Nunito Sans" charset="0"/>
              <a:cs typeface="Nunito Sans" charset="0"/>
            </a:endParaRPr>
          </a:p>
        </p:txBody>
      </p:sp>
      <p:sp>
        <p:nvSpPr>
          <p:cNvPr id="24" name="矩形: 圆角 23"/>
          <p:cNvSpPr/>
          <p:nvPr/>
        </p:nvSpPr>
        <p:spPr>
          <a:xfrm>
            <a:off x="5419180" y="5097296"/>
            <a:ext cx="1490636" cy="283082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Name: </a:t>
            </a:r>
            <a:r>
              <a:rPr lang="en-US" altLang="zh-CN" sz="140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XXX</a:t>
            </a:r>
            <a:endParaRPr lang="en-US" altLang="zh-CN" sz="1400" dirty="0">
              <a:solidFill>
                <a:schemeClr val="bg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3" name="矩形 2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4" name="图片 3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438400" y="-2216150"/>
            <a:ext cx="6845300" cy="117221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87400" y="72390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>
            <p:custDataLst>
              <p:tags r:id="rId2"/>
            </p:custDataLst>
          </p:nvPr>
        </p:nvSpPr>
        <p:spPr>
          <a:xfrm>
            <a:off x="2584465" y="2717132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01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436112" y="3395990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Abstract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10265" y="2717132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02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>
            <p:custDataLst>
              <p:tags r:id="rId5"/>
            </p:custDataLst>
          </p:nvPr>
        </p:nvSpPr>
        <p:spPr>
          <a:xfrm>
            <a:off x="4661912" y="3395990"/>
            <a:ext cx="315141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Application of Human Posture Classificaion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8" name="文本框 17"/>
          <p:cNvSpPr txBox="1"/>
          <p:nvPr>
            <p:custDataLst>
              <p:tags r:id="rId6"/>
            </p:custDataLst>
          </p:nvPr>
        </p:nvSpPr>
        <p:spPr>
          <a:xfrm>
            <a:off x="8782065" y="2717132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03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>
            <p:custDataLst>
              <p:tags r:id="rId7"/>
            </p:custDataLst>
          </p:nvPr>
        </p:nvSpPr>
        <p:spPr>
          <a:xfrm>
            <a:off x="7633712" y="3395990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Introduction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0" name="文本框 19"/>
          <p:cNvSpPr txBox="1"/>
          <p:nvPr>
            <p:custDataLst>
              <p:tags r:id="rId8"/>
            </p:custDataLst>
          </p:nvPr>
        </p:nvSpPr>
        <p:spPr>
          <a:xfrm>
            <a:off x="2584465" y="4432300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04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>
            <p:custDataLst>
              <p:tags r:id="rId9"/>
            </p:custDataLst>
          </p:nvPr>
        </p:nvSpPr>
        <p:spPr>
          <a:xfrm>
            <a:off x="1436112" y="5111158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Methodology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2" name="文本框 21"/>
          <p:cNvSpPr txBox="1"/>
          <p:nvPr>
            <p:custDataLst>
              <p:tags r:id="rId10"/>
            </p:custDataLst>
          </p:nvPr>
        </p:nvSpPr>
        <p:spPr>
          <a:xfrm>
            <a:off x="5810265" y="4432300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05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>
            <p:custDataLst>
              <p:tags r:id="rId11"/>
            </p:custDataLst>
          </p:nvPr>
        </p:nvSpPr>
        <p:spPr>
          <a:xfrm>
            <a:off x="4661912" y="5111158"/>
            <a:ext cx="315141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Real Time Implementation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12"/>
            </p:custDataLst>
          </p:nvPr>
        </p:nvSpPr>
        <p:spPr>
          <a:xfrm>
            <a:off x="8782065" y="4432300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06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13"/>
            </p:custDataLst>
          </p:nvPr>
        </p:nvSpPr>
        <p:spPr>
          <a:xfrm>
            <a:off x="7633712" y="5111158"/>
            <a:ext cx="315141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LandMark Overview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3249295" y="1240473"/>
            <a:ext cx="6291580" cy="83883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5400" cap="all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Open Sans ExtraBold" panose="020B0906030804020204" charset="0"/>
                <a:ea typeface="Nunito Sans" charset="0"/>
                <a:cs typeface="Open Sans ExtraBold" panose="020B0906030804020204" charset="0"/>
              </a:rPr>
              <a:t>Contents</a:t>
            </a:r>
            <a:endParaRPr lang="zh-CN" altLang="en-US" sz="5400" cap="all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Open Sans ExtraBold" panose="020B0906030804020204" charset="0"/>
              <a:ea typeface="Nunito Sans" charset="0"/>
              <a:cs typeface="Open Sans ExtraBold" panose="020B0906030804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3" name="矩形 2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4" name="图片 3" descr="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 rot="5400000">
            <a:off x="2578100" y="-2216150"/>
            <a:ext cx="6845300" cy="117221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927100" y="679450"/>
            <a:ext cx="10337800" cy="549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1601002" y="1588436"/>
            <a:ext cx="4147954" cy="861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8000">
                <a:sym typeface="+mn-ea"/>
              </a:rPr>
              <a:t>Abstract</a:t>
            </a:r>
            <a:endParaRPr lang="zh-CN" altLang="en-US" sz="8000" cap="all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Open Sans ExtraBold" panose="020B0906030804020204" charset="0"/>
              <a:ea typeface="Nunito Sans" charset="0"/>
              <a:cs typeface="Open Sans ExtraBold" panose="020B0906030804020204" charset="0"/>
            </a:endParaRPr>
          </a:p>
        </p:txBody>
      </p:sp>
      <p:sp>
        <p:nvSpPr>
          <p:cNvPr id="7" name="副标题 2"/>
          <p:cNvSpPr txBox="1"/>
          <p:nvPr/>
        </p:nvSpPr>
        <p:spPr>
          <a:xfrm>
            <a:off x="1600835" y="3116580"/>
            <a:ext cx="8622665" cy="2117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en-US" sz="1600">
                <a:sym typeface="+mn-ea"/>
              </a:rPr>
              <a:t>Tackled the challenge of real-time human posture classification using webcam video.</a:t>
            </a:r>
            <a:endParaRPr lang="en-US" altLang="en-US" sz="1600"/>
          </a:p>
          <a:p>
            <a:pPr marL="0" indent="0">
              <a:lnSpc>
                <a:spcPct val="150000"/>
              </a:lnSpc>
              <a:buNone/>
            </a:pPr>
            <a:r>
              <a:rPr lang="en-US" altLang="en-US" sz="1600">
                <a:sym typeface="+mn-ea"/>
              </a:rPr>
              <a:t>Used MediaPipe Pose and OpenCV to extract landmarks and classify posture.</a:t>
            </a:r>
            <a:endParaRPr lang="en-US" altLang="en-US" sz="1600"/>
          </a:p>
          <a:p>
            <a:pPr marL="0" indent="0">
              <a:lnSpc>
                <a:spcPct val="150000"/>
              </a:lnSpc>
              <a:buNone/>
            </a:pPr>
            <a:r>
              <a:rPr lang="en-US" altLang="en-US" sz="1600">
                <a:sym typeface="+mn-ea"/>
              </a:rPr>
              <a:t>Implemented logic for standing, sitting, and lying down detection.</a:t>
            </a:r>
            <a:endParaRPr lang="en-US" altLang="en-US" sz="1600"/>
          </a:p>
          <a:p>
            <a:pPr marL="0" indent="0">
              <a:lnSpc>
                <a:spcPct val="150000"/>
              </a:lnSpc>
              <a:buNone/>
            </a:pPr>
            <a:r>
              <a:rPr lang="en-US" altLang="en-US" sz="1600">
                <a:sym typeface="+mn-ea"/>
              </a:rPr>
              <a:t>Achieved lightweight, real-time detection with good accuracy and responsiveness.</a:t>
            </a:r>
            <a:endParaRPr lang="en-US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20293" y="640045"/>
            <a:ext cx="315141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Applications of This System</a:t>
            </a:r>
            <a:endParaRPr lang="en-US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3" name="圆形 3"/>
          <p:cNvSpPr/>
          <p:nvPr/>
        </p:nvSpPr>
        <p:spPr>
          <a:xfrm>
            <a:off x="5402175" y="3153658"/>
            <a:ext cx="1608842" cy="1608842"/>
          </a:xfrm>
          <a:prstGeom prst="ellipse">
            <a:avLst/>
          </a:prstGeom>
          <a:solidFill>
            <a:srgbClr val="A5CDD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  <a:ea typeface="Nunito Sans" charset="0"/>
              <a:cs typeface="Nunito Sans" charset="0"/>
            </a:endParaRPr>
          </a:p>
        </p:txBody>
      </p:sp>
      <p:sp>
        <p:nvSpPr>
          <p:cNvPr id="4" name="圆形 2"/>
          <p:cNvSpPr/>
          <p:nvPr/>
        </p:nvSpPr>
        <p:spPr>
          <a:xfrm>
            <a:off x="4313629" y="2386256"/>
            <a:ext cx="1516381" cy="1516381"/>
          </a:xfrm>
          <a:prstGeom prst="ellipse">
            <a:avLst/>
          </a:prstGeom>
          <a:solidFill>
            <a:srgbClr val="D1E5E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  <a:ea typeface="Nunito Sans" charset="0"/>
              <a:cs typeface="Nunito Sans" charset="0"/>
            </a:endParaRPr>
          </a:p>
        </p:txBody>
      </p:sp>
      <p:sp>
        <p:nvSpPr>
          <p:cNvPr id="13" name="圆形 1"/>
          <p:cNvSpPr/>
          <p:nvPr/>
        </p:nvSpPr>
        <p:spPr>
          <a:xfrm>
            <a:off x="6320051" y="2105880"/>
            <a:ext cx="1642850" cy="1642848"/>
          </a:xfrm>
          <a:prstGeom prst="ellipse">
            <a:avLst/>
          </a:prstGeom>
          <a:solidFill>
            <a:srgbClr val="D1E5E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  <a:ea typeface="Nunito Sans" charset="0"/>
              <a:cs typeface="Nunito Sans" charset="0"/>
            </a:endParaRPr>
          </a:p>
        </p:txBody>
      </p:sp>
      <p:sp>
        <p:nvSpPr>
          <p:cNvPr id="15" name="文本占位符 14"/>
          <p:cNvSpPr txBox="1"/>
          <p:nvPr/>
        </p:nvSpPr>
        <p:spPr>
          <a:xfrm>
            <a:off x="5488845" y="3780386"/>
            <a:ext cx="1555422" cy="42354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defPPr>
              <a:defRPr lang="zh-CN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R" panose="00020600040101010101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en-US" sz="2400" b="0" dirty="0">
                <a:solidFill>
                  <a:schemeClr val="tx1"/>
                </a:solidFill>
                <a:latin typeface="Nunito Sans" charset="0"/>
                <a:ea typeface="Nunito Sans" charset="0"/>
                <a:cs typeface="Nunito Sans" charset="0"/>
              </a:rPr>
              <a:t>Fitness</a:t>
            </a:r>
            <a:endParaRPr lang="en-US" altLang="en-US" sz="2400" b="0" dirty="0">
              <a:solidFill>
                <a:schemeClr val="tx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7" name="文本占位符 14"/>
          <p:cNvSpPr txBox="1"/>
          <p:nvPr/>
        </p:nvSpPr>
        <p:spPr>
          <a:xfrm>
            <a:off x="4366165" y="3012010"/>
            <a:ext cx="1460542" cy="33972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defPPr>
              <a:defRPr lang="zh-CN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R" panose="00020600040101010101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en-US" b="0" dirty="0">
                <a:solidFill>
                  <a:schemeClr val="tx1"/>
                </a:solidFill>
                <a:latin typeface="Nunito Sans" charset="0"/>
                <a:ea typeface="Nunito Sans" charset="0"/>
                <a:cs typeface="Nunito Sans" charset="0"/>
              </a:rPr>
              <a:t>Healthcare</a:t>
            </a:r>
            <a:endParaRPr lang="en-US" altLang="en-US" b="0" dirty="0">
              <a:solidFill>
                <a:schemeClr val="tx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9" name="文本占位符 14"/>
          <p:cNvSpPr txBox="1"/>
          <p:nvPr/>
        </p:nvSpPr>
        <p:spPr>
          <a:xfrm>
            <a:off x="6435821" y="2772284"/>
            <a:ext cx="1460542" cy="58864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defPPr>
              <a:defRPr lang="zh-CN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R" panose="00020600040101010101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en-US" b="0" dirty="0">
                <a:solidFill>
                  <a:schemeClr val="tx1"/>
                </a:solidFill>
                <a:latin typeface="Nunito Sans" charset="0"/>
                <a:ea typeface="Nunito Sans" charset="0"/>
                <a:cs typeface="Nunito Sans" charset="0"/>
              </a:rPr>
              <a:t>Smart Surveillance</a:t>
            </a:r>
            <a:endParaRPr lang="en-US" altLang="en-US" b="0" dirty="0">
              <a:solidFill>
                <a:schemeClr val="tx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699176" y="4986520"/>
            <a:ext cx="8793648" cy="506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Real-time feedback during workouts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374612" y="2604803"/>
            <a:ext cx="2835255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Detect lying or unusual postures in public areas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95325" y="2462530"/>
            <a:ext cx="3177540" cy="229997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85750" indent="-28575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Monitor elderly 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posture/fall detection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marL="285750" indent="-28575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Posture correction in physiotherapy</a:t>
            </a:r>
            <a:endParaRPr lang="en-US" altLang="en-US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Introduction</a:t>
            </a:r>
            <a:endParaRPr lang="en-US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4" name="图片 3" descr="C:\Users\My PC\Downloads\posture.pngposture"/>
          <p:cNvPicPr>
            <a:picLocks noChangeAspect="1"/>
          </p:cNvPicPr>
          <p:nvPr/>
        </p:nvPicPr>
        <p:blipFill rotWithShape="1">
          <a:blip r:embed="rId2"/>
          <a:srcRect l="4348" r="4348"/>
          <a:stretch>
            <a:fillRect/>
          </a:stretch>
        </p:blipFill>
        <p:spPr>
          <a:xfrm>
            <a:off x="7450560" y="1397000"/>
            <a:ext cx="3585740" cy="43307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399957" y="3100185"/>
            <a:ext cx="42955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Objective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458378" y="2270115"/>
            <a:ext cx="5195788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600" dirty="0">
                <a:solidFill>
                  <a:schemeClr val="bg2">
                    <a:lumMod val="50000"/>
                  </a:schemeClr>
                </a:solidFill>
                <a:latin typeface="Nunito Sans" charset="0"/>
                <a:cs typeface="Arial" panose="020B0604020202020204" pitchFamily="34" charset="0"/>
              </a:rPr>
              <a:t>Manual posture assessment is time-consuming and not scalable.</a:t>
            </a:r>
            <a:endParaRPr lang="en-US" altLang="en-US" sz="1600" dirty="0">
              <a:solidFill>
                <a:schemeClr val="bg2">
                  <a:lumMod val="50000"/>
                </a:schemeClr>
              </a:solidFill>
              <a:latin typeface="Nunito Sans" charset="0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458377" y="1490215"/>
            <a:ext cx="42378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Problem Statement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6" name="文本框 7"/>
          <p:cNvSpPr txBox="1"/>
          <p:nvPr/>
        </p:nvSpPr>
        <p:spPr>
          <a:xfrm>
            <a:off x="1399958" y="3720600"/>
            <a:ext cx="5195788" cy="829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en-US" altLang="en-US" sz="1600" dirty="0">
                <a:solidFill>
                  <a:schemeClr val="bg2">
                    <a:lumMod val="50000"/>
                  </a:schemeClr>
                </a:solidFill>
                <a:latin typeface="Nunito Sans" charset="0"/>
                <a:cs typeface="Arial" panose="020B0604020202020204" pitchFamily="34" charset="0"/>
              </a:rPr>
              <a:t>Develop an automated system to detect human postures using vision-based techniques.</a:t>
            </a:r>
            <a:endParaRPr lang="en-US" altLang="en-US" sz="1600" dirty="0">
              <a:solidFill>
                <a:schemeClr val="bg2">
                  <a:lumMod val="50000"/>
                </a:schemeClr>
              </a:solidFill>
              <a:latin typeface="Nunito Sans" charset="0"/>
              <a:cs typeface="Arial" panose="020B0604020202020204" pitchFamily="34" charset="0"/>
            </a:endParaRPr>
          </a:p>
        </p:txBody>
      </p:sp>
      <p:sp>
        <p:nvSpPr>
          <p:cNvPr id="10" name="文本框 7"/>
          <p:cNvSpPr txBox="1"/>
          <p:nvPr/>
        </p:nvSpPr>
        <p:spPr>
          <a:xfrm>
            <a:off x="1399958" y="5181100"/>
            <a:ext cx="5195788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600">
                <a:solidFill>
                  <a:schemeClr val="bg2">
                    <a:lumMod val="50000"/>
                  </a:schemeClr>
                </a:solidFill>
                <a:sym typeface="+mn-ea"/>
              </a:rPr>
              <a:t>Posture detection is crucial in CV applications like health monitoring, sports, and workplace ergonomics</a:t>
            </a:r>
            <a:r>
              <a:rPr lang="en-US" altLang="en-US" sz="1600">
                <a:sym typeface="+mn-ea"/>
              </a:rPr>
              <a:t>.</a:t>
            </a:r>
            <a:endParaRPr lang="en-US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unito Sans" charset="0"/>
              <a:cs typeface="Arial" panose="020B0604020202020204" pitchFamily="34" charset="0"/>
            </a:endParaRPr>
          </a:p>
        </p:txBody>
      </p:sp>
      <p:sp>
        <p:nvSpPr>
          <p:cNvPr id="12" name="文本框 12"/>
          <p:cNvSpPr txBox="1"/>
          <p:nvPr/>
        </p:nvSpPr>
        <p:spPr>
          <a:xfrm>
            <a:off x="1399322" y="4709910"/>
            <a:ext cx="42955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Application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Methodology</a:t>
            </a:r>
            <a:endParaRPr lang="en-US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0" name="Freeform 18"/>
          <p:cNvSpPr/>
          <p:nvPr>
            <p:custDataLst>
              <p:tags r:id="rId2"/>
            </p:custDataLst>
          </p:nvPr>
        </p:nvSpPr>
        <p:spPr>
          <a:xfrm>
            <a:off x="8663709" y="1941857"/>
            <a:ext cx="767828" cy="7433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9" h="21600" extrusionOk="0">
                <a:moveTo>
                  <a:pt x="3922" y="21600"/>
                </a:moveTo>
                <a:cubicBezTo>
                  <a:pt x="3439" y="21600"/>
                  <a:pt x="3077" y="21225"/>
                  <a:pt x="3077" y="20726"/>
                </a:cubicBezTo>
                <a:cubicBezTo>
                  <a:pt x="3077" y="20227"/>
                  <a:pt x="3439" y="19852"/>
                  <a:pt x="3922" y="19852"/>
                </a:cubicBezTo>
                <a:cubicBezTo>
                  <a:pt x="5974" y="19852"/>
                  <a:pt x="5974" y="19852"/>
                  <a:pt x="5974" y="19852"/>
                </a:cubicBezTo>
                <a:cubicBezTo>
                  <a:pt x="5974" y="18853"/>
                  <a:pt x="5974" y="18853"/>
                  <a:pt x="5974" y="18853"/>
                </a:cubicBezTo>
                <a:cubicBezTo>
                  <a:pt x="5974" y="18728"/>
                  <a:pt x="5974" y="18479"/>
                  <a:pt x="6215" y="18354"/>
                </a:cubicBezTo>
                <a:cubicBezTo>
                  <a:pt x="6215" y="18229"/>
                  <a:pt x="6215" y="18229"/>
                  <a:pt x="6215" y="18229"/>
                </a:cubicBezTo>
                <a:cubicBezTo>
                  <a:pt x="6336" y="18104"/>
                  <a:pt x="6577" y="17979"/>
                  <a:pt x="6818" y="17979"/>
                </a:cubicBezTo>
                <a:cubicBezTo>
                  <a:pt x="9835" y="17979"/>
                  <a:pt x="9835" y="17979"/>
                  <a:pt x="9835" y="17979"/>
                </a:cubicBezTo>
                <a:cubicBezTo>
                  <a:pt x="9835" y="3621"/>
                  <a:pt x="9835" y="3621"/>
                  <a:pt x="9835" y="3621"/>
                </a:cubicBezTo>
                <a:cubicBezTo>
                  <a:pt x="9835" y="3621"/>
                  <a:pt x="9835" y="3621"/>
                  <a:pt x="9835" y="3621"/>
                </a:cubicBezTo>
                <a:cubicBezTo>
                  <a:pt x="9594" y="3621"/>
                  <a:pt x="9352" y="3746"/>
                  <a:pt x="8990" y="3871"/>
                </a:cubicBezTo>
                <a:cubicBezTo>
                  <a:pt x="8749" y="3995"/>
                  <a:pt x="8508" y="4120"/>
                  <a:pt x="8266" y="4245"/>
                </a:cubicBezTo>
                <a:cubicBezTo>
                  <a:pt x="8146" y="4370"/>
                  <a:pt x="7904" y="4620"/>
                  <a:pt x="7663" y="4745"/>
                </a:cubicBezTo>
                <a:cubicBezTo>
                  <a:pt x="7180" y="5244"/>
                  <a:pt x="6577" y="5743"/>
                  <a:pt x="5974" y="5993"/>
                </a:cubicBezTo>
                <a:cubicBezTo>
                  <a:pt x="5612" y="6118"/>
                  <a:pt x="5370" y="6243"/>
                  <a:pt x="5008" y="6243"/>
                </a:cubicBezTo>
                <a:cubicBezTo>
                  <a:pt x="4887" y="6368"/>
                  <a:pt x="4646" y="6368"/>
                  <a:pt x="4525" y="6368"/>
                </a:cubicBezTo>
                <a:cubicBezTo>
                  <a:pt x="6698" y="13235"/>
                  <a:pt x="6698" y="13235"/>
                  <a:pt x="6698" y="13235"/>
                </a:cubicBezTo>
                <a:cubicBezTo>
                  <a:pt x="6818" y="13360"/>
                  <a:pt x="6939" y="13360"/>
                  <a:pt x="7060" y="13484"/>
                </a:cubicBezTo>
                <a:cubicBezTo>
                  <a:pt x="7422" y="13859"/>
                  <a:pt x="7422" y="14358"/>
                  <a:pt x="7060" y="14733"/>
                </a:cubicBezTo>
                <a:cubicBezTo>
                  <a:pt x="6698" y="15108"/>
                  <a:pt x="6215" y="15482"/>
                  <a:pt x="5612" y="15732"/>
                </a:cubicBezTo>
                <a:cubicBezTo>
                  <a:pt x="5612" y="15732"/>
                  <a:pt x="5612" y="15732"/>
                  <a:pt x="5612" y="15732"/>
                </a:cubicBezTo>
                <a:cubicBezTo>
                  <a:pt x="5008" y="15982"/>
                  <a:pt x="4525" y="16106"/>
                  <a:pt x="3922" y="16106"/>
                </a:cubicBezTo>
                <a:cubicBezTo>
                  <a:pt x="3319" y="16106"/>
                  <a:pt x="2715" y="15982"/>
                  <a:pt x="2112" y="15732"/>
                </a:cubicBezTo>
                <a:cubicBezTo>
                  <a:pt x="2112" y="15732"/>
                  <a:pt x="2112" y="15732"/>
                  <a:pt x="2112" y="15732"/>
                </a:cubicBezTo>
                <a:cubicBezTo>
                  <a:pt x="1509" y="15482"/>
                  <a:pt x="1026" y="15108"/>
                  <a:pt x="664" y="14733"/>
                </a:cubicBezTo>
                <a:cubicBezTo>
                  <a:pt x="302" y="14358"/>
                  <a:pt x="302" y="13859"/>
                  <a:pt x="664" y="13484"/>
                </a:cubicBezTo>
                <a:cubicBezTo>
                  <a:pt x="785" y="13360"/>
                  <a:pt x="905" y="13360"/>
                  <a:pt x="1026" y="13235"/>
                </a:cubicBezTo>
                <a:cubicBezTo>
                  <a:pt x="3198" y="6368"/>
                  <a:pt x="3198" y="6368"/>
                  <a:pt x="3198" y="6368"/>
                </a:cubicBezTo>
                <a:cubicBezTo>
                  <a:pt x="3077" y="6368"/>
                  <a:pt x="2957" y="6368"/>
                  <a:pt x="2836" y="6243"/>
                </a:cubicBezTo>
                <a:cubicBezTo>
                  <a:pt x="2474" y="6243"/>
                  <a:pt x="2112" y="6118"/>
                  <a:pt x="1871" y="5993"/>
                </a:cubicBezTo>
                <a:cubicBezTo>
                  <a:pt x="1509" y="5868"/>
                  <a:pt x="1267" y="5618"/>
                  <a:pt x="905" y="5494"/>
                </a:cubicBezTo>
                <a:cubicBezTo>
                  <a:pt x="664" y="5244"/>
                  <a:pt x="423" y="4994"/>
                  <a:pt x="181" y="4745"/>
                </a:cubicBezTo>
                <a:cubicBezTo>
                  <a:pt x="-60" y="4620"/>
                  <a:pt x="-60" y="4245"/>
                  <a:pt x="181" y="3995"/>
                </a:cubicBezTo>
                <a:cubicBezTo>
                  <a:pt x="302" y="3871"/>
                  <a:pt x="664" y="3871"/>
                  <a:pt x="905" y="3995"/>
                </a:cubicBezTo>
                <a:cubicBezTo>
                  <a:pt x="1026" y="4245"/>
                  <a:pt x="1267" y="4495"/>
                  <a:pt x="1509" y="4620"/>
                </a:cubicBezTo>
                <a:cubicBezTo>
                  <a:pt x="1750" y="4745"/>
                  <a:pt x="1991" y="4869"/>
                  <a:pt x="2233" y="4994"/>
                </a:cubicBezTo>
                <a:cubicBezTo>
                  <a:pt x="2474" y="5119"/>
                  <a:pt x="2715" y="5244"/>
                  <a:pt x="3077" y="5244"/>
                </a:cubicBezTo>
                <a:cubicBezTo>
                  <a:pt x="3319" y="5369"/>
                  <a:pt x="3560" y="5369"/>
                  <a:pt x="3922" y="5369"/>
                </a:cubicBezTo>
                <a:cubicBezTo>
                  <a:pt x="4163" y="5369"/>
                  <a:pt x="4525" y="5369"/>
                  <a:pt x="4767" y="5244"/>
                </a:cubicBezTo>
                <a:cubicBezTo>
                  <a:pt x="5008" y="5244"/>
                  <a:pt x="5370" y="5119"/>
                  <a:pt x="5612" y="4994"/>
                </a:cubicBezTo>
                <a:cubicBezTo>
                  <a:pt x="6094" y="4745"/>
                  <a:pt x="6577" y="4495"/>
                  <a:pt x="6939" y="3995"/>
                </a:cubicBezTo>
                <a:cubicBezTo>
                  <a:pt x="6939" y="3995"/>
                  <a:pt x="6939" y="3995"/>
                  <a:pt x="6939" y="3995"/>
                </a:cubicBezTo>
                <a:cubicBezTo>
                  <a:pt x="7180" y="3746"/>
                  <a:pt x="7422" y="3621"/>
                  <a:pt x="7784" y="3371"/>
                </a:cubicBezTo>
                <a:cubicBezTo>
                  <a:pt x="8025" y="3121"/>
                  <a:pt x="8387" y="2997"/>
                  <a:pt x="8628" y="2872"/>
                </a:cubicBezTo>
                <a:cubicBezTo>
                  <a:pt x="8990" y="2747"/>
                  <a:pt x="9352" y="2622"/>
                  <a:pt x="9714" y="2497"/>
                </a:cubicBezTo>
                <a:cubicBezTo>
                  <a:pt x="9835" y="2497"/>
                  <a:pt x="9835" y="2497"/>
                  <a:pt x="9835" y="2497"/>
                </a:cubicBezTo>
                <a:cubicBezTo>
                  <a:pt x="9835" y="874"/>
                  <a:pt x="9835" y="874"/>
                  <a:pt x="9835" y="874"/>
                </a:cubicBezTo>
                <a:cubicBezTo>
                  <a:pt x="9835" y="375"/>
                  <a:pt x="10197" y="0"/>
                  <a:pt x="10680" y="0"/>
                </a:cubicBezTo>
                <a:cubicBezTo>
                  <a:pt x="11162" y="0"/>
                  <a:pt x="11524" y="375"/>
                  <a:pt x="11524" y="874"/>
                </a:cubicBezTo>
                <a:cubicBezTo>
                  <a:pt x="11524" y="2497"/>
                  <a:pt x="11524" y="2497"/>
                  <a:pt x="11524" y="2497"/>
                </a:cubicBezTo>
                <a:cubicBezTo>
                  <a:pt x="11766" y="2497"/>
                  <a:pt x="11766" y="2497"/>
                  <a:pt x="11766" y="2497"/>
                </a:cubicBezTo>
                <a:cubicBezTo>
                  <a:pt x="12128" y="2622"/>
                  <a:pt x="12490" y="2747"/>
                  <a:pt x="12731" y="2872"/>
                </a:cubicBezTo>
                <a:cubicBezTo>
                  <a:pt x="13093" y="2997"/>
                  <a:pt x="13455" y="3121"/>
                  <a:pt x="13696" y="3371"/>
                </a:cubicBezTo>
                <a:cubicBezTo>
                  <a:pt x="13938" y="3621"/>
                  <a:pt x="14300" y="3746"/>
                  <a:pt x="14541" y="3995"/>
                </a:cubicBezTo>
                <a:cubicBezTo>
                  <a:pt x="14662" y="4245"/>
                  <a:pt x="14903" y="4495"/>
                  <a:pt x="15144" y="4620"/>
                </a:cubicBezTo>
                <a:cubicBezTo>
                  <a:pt x="15386" y="4745"/>
                  <a:pt x="15627" y="4869"/>
                  <a:pt x="15868" y="4994"/>
                </a:cubicBezTo>
                <a:cubicBezTo>
                  <a:pt x="16110" y="5119"/>
                  <a:pt x="16351" y="5244"/>
                  <a:pt x="16713" y="5244"/>
                </a:cubicBezTo>
                <a:cubicBezTo>
                  <a:pt x="16955" y="5369"/>
                  <a:pt x="17196" y="5369"/>
                  <a:pt x="17558" y="5369"/>
                </a:cubicBezTo>
                <a:cubicBezTo>
                  <a:pt x="17799" y="5369"/>
                  <a:pt x="18161" y="5369"/>
                  <a:pt x="18403" y="5244"/>
                </a:cubicBezTo>
                <a:cubicBezTo>
                  <a:pt x="18644" y="5244"/>
                  <a:pt x="18885" y="5119"/>
                  <a:pt x="19247" y="4994"/>
                </a:cubicBezTo>
                <a:cubicBezTo>
                  <a:pt x="19730" y="4745"/>
                  <a:pt x="20213" y="4495"/>
                  <a:pt x="20575" y="3995"/>
                </a:cubicBezTo>
                <a:cubicBezTo>
                  <a:pt x="20816" y="3871"/>
                  <a:pt x="21057" y="3871"/>
                  <a:pt x="21299" y="3995"/>
                </a:cubicBezTo>
                <a:cubicBezTo>
                  <a:pt x="21540" y="4245"/>
                  <a:pt x="21540" y="4620"/>
                  <a:pt x="21299" y="4745"/>
                </a:cubicBezTo>
                <a:cubicBezTo>
                  <a:pt x="20816" y="5244"/>
                  <a:pt x="20213" y="5743"/>
                  <a:pt x="19609" y="5993"/>
                </a:cubicBezTo>
                <a:cubicBezTo>
                  <a:pt x="19247" y="6118"/>
                  <a:pt x="18885" y="6243"/>
                  <a:pt x="18523" y="6243"/>
                </a:cubicBezTo>
                <a:cubicBezTo>
                  <a:pt x="18523" y="6368"/>
                  <a:pt x="18403" y="6368"/>
                  <a:pt x="18282" y="6368"/>
                </a:cubicBezTo>
                <a:cubicBezTo>
                  <a:pt x="20454" y="13235"/>
                  <a:pt x="20454" y="13235"/>
                  <a:pt x="20454" y="13235"/>
                </a:cubicBezTo>
                <a:cubicBezTo>
                  <a:pt x="20575" y="13360"/>
                  <a:pt x="20695" y="13360"/>
                  <a:pt x="20816" y="13484"/>
                </a:cubicBezTo>
                <a:cubicBezTo>
                  <a:pt x="21057" y="13859"/>
                  <a:pt x="21057" y="14358"/>
                  <a:pt x="20816" y="14733"/>
                </a:cubicBezTo>
                <a:cubicBezTo>
                  <a:pt x="20333" y="15108"/>
                  <a:pt x="19851" y="15482"/>
                  <a:pt x="19247" y="15732"/>
                </a:cubicBezTo>
                <a:cubicBezTo>
                  <a:pt x="18765" y="15982"/>
                  <a:pt x="18161" y="16106"/>
                  <a:pt x="17558" y="16106"/>
                </a:cubicBezTo>
                <a:cubicBezTo>
                  <a:pt x="16955" y="16106"/>
                  <a:pt x="16351" y="15982"/>
                  <a:pt x="15868" y="15732"/>
                </a:cubicBezTo>
                <a:cubicBezTo>
                  <a:pt x="15748" y="15732"/>
                  <a:pt x="15748" y="15732"/>
                  <a:pt x="15748" y="15732"/>
                </a:cubicBezTo>
                <a:cubicBezTo>
                  <a:pt x="15265" y="15482"/>
                  <a:pt x="14782" y="15108"/>
                  <a:pt x="14420" y="14733"/>
                </a:cubicBezTo>
                <a:cubicBezTo>
                  <a:pt x="14058" y="14358"/>
                  <a:pt x="14058" y="13859"/>
                  <a:pt x="14420" y="13484"/>
                </a:cubicBezTo>
                <a:cubicBezTo>
                  <a:pt x="14420" y="13360"/>
                  <a:pt x="14541" y="13360"/>
                  <a:pt x="14662" y="13235"/>
                </a:cubicBezTo>
                <a:cubicBezTo>
                  <a:pt x="16834" y="6368"/>
                  <a:pt x="16834" y="6368"/>
                  <a:pt x="16834" y="6368"/>
                </a:cubicBezTo>
                <a:cubicBezTo>
                  <a:pt x="16713" y="6368"/>
                  <a:pt x="16593" y="6368"/>
                  <a:pt x="16472" y="6243"/>
                </a:cubicBezTo>
                <a:cubicBezTo>
                  <a:pt x="16110" y="6243"/>
                  <a:pt x="15748" y="6118"/>
                  <a:pt x="15506" y="5993"/>
                </a:cubicBezTo>
                <a:cubicBezTo>
                  <a:pt x="15144" y="5868"/>
                  <a:pt x="14782" y="5618"/>
                  <a:pt x="14541" y="5494"/>
                </a:cubicBezTo>
                <a:cubicBezTo>
                  <a:pt x="14300" y="5244"/>
                  <a:pt x="14058" y="4994"/>
                  <a:pt x="13817" y="4745"/>
                </a:cubicBezTo>
                <a:cubicBezTo>
                  <a:pt x="13576" y="4620"/>
                  <a:pt x="13334" y="4370"/>
                  <a:pt x="13093" y="4245"/>
                </a:cubicBezTo>
                <a:cubicBezTo>
                  <a:pt x="12852" y="4120"/>
                  <a:pt x="12610" y="3995"/>
                  <a:pt x="12369" y="3871"/>
                </a:cubicBezTo>
                <a:cubicBezTo>
                  <a:pt x="12128" y="3746"/>
                  <a:pt x="11886" y="3621"/>
                  <a:pt x="11524" y="3621"/>
                </a:cubicBezTo>
                <a:cubicBezTo>
                  <a:pt x="11524" y="3621"/>
                  <a:pt x="11524" y="3621"/>
                  <a:pt x="11524" y="3621"/>
                </a:cubicBezTo>
                <a:cubicBezTo>
                  <a:pt x="11524" y="17979"/>
                  <a:pt x="11524" y="17979"/>
                  <a:pt x="11524" y="17979"/>
                </a:cubicBezTo>
                <a:cubicBezTo>
                  <a:pt x="14541" y="17979"/>
                  <a:pt x="14541" y="17979"/>
                  <a:pt x="14541" y="17979"/>
                </a:cubicBezTo>
                <a:cubicBezTo>
                  <a:pt x="14782" y="17979"/>
                  <a:pt x="15024" y="18104"/>
                  <a:pt x="15265" y="18229"/>
                </a:cubicBezTo>
                <a:cubicBezTo>
                  <a:pt x="15386" y="18354"/>
                  <a:pt x="15506" y="18603"/>
                  <a:pt x="15506" y="18853"/>
                </a:cubicBezTo>
                <a:cubicBezTo>
                  <a:pt x="15506" y="19852"/>
                  <a:pt x="15506" y="19852"/>
                  <a:pt x="15506" y="19852"/>
                </a:cubicBezTo>
                <a:cubicBezTo>
                  <a:pt x="17437" y="19852"/>
                  <a:pt x="17437" y="19852"/>
                  <a:pt x="17437" y="19852"/>
                </a:cubicBezTo>
                <a:cubicBezTo>
                  <a:pt x="17920" y="19852"/>
                  <a:pt x="18282" y="20227"/>
                  <a:pt x="18282" y="20726"/>
                </a:cubicBezTo>
                <a:cubicBezTo>
                  <a:pt x="18282" y="21225"/>
                  <a:pt x="17920" y="21600"/>
                  <a:pt x="17437" y="21600"/>
                </a:cubicBezTo>
                <a:cubicBezTo>
                  <a:pt x="3922" y="21600"/>
                  <a:pt x="3922" y="21600"/>
                  <a:pt x="3922" y="21600"/>
                </a:cubicBezTo>
                <a:close/>
                <a:moveTo>
                  <a:pt x="19489" y="13609"/>
                </a:moveTo>
                <a:cubicBezTo>
                  <a:pt x="19489" y="13609"/>
                  <a:pt x="19489" y="13609"/>
                  <a:pt x="19489" y="13609"/>
                </a:cubicBezTo>
                <a:cubicBezTo>
                  <a:pt x="17558" y="7616"/>
                  <a:pt x="17558" y="7616"/>
                  <a:pt x="17558" y="7616"/>
                </a:cubicBezTo>
                <a:cubicBezTo>
                  <a:pt x="15627" y="13609"/>
                  <a:pt x="15627" y="13609"/>
                  <a:pt x="15627" y="13609"/>
                </a:cubicBezTo>
                <a:cubicBezTo>
                  <a:pt x="15868" y="13859"/>
                  <a:pt x="16231" y="13984"/>
                  <a:pt x="16472" y="14109"/>
                </a:cubicBezTo>
                <a:cubicBezTo>
                  <a:pt x="16472" y="14109"/>
                  <a:pt x="16472" y="14109"/>
                  <a:pt x="16472" y="14109"/>
                </a:cubicBezTo>
                <a:cubicBezTo>
                  <a:pt x="16834" y="14234"/>
                  <a:pt x="17196" y="14358"/>
                  <a:pt x="17558" y="14358"/>
                </a:cubicBezTo>
                <a:cubicBezTo>
                  <a:pt x="17920" y="14358"/>
                  <a:pt x="18282" y="14234"/>
                  <a:pt x="18644" y="14109"/>
                </a:cubicBezTo>
                <a:cubicBezTo>
                  <a:pt x="18644" y="14109"/>
                  <a:pt x="18644" y="14109"/>
                  <a:pt x="18644" y="14109"/>
                </a:cubicBezTo>
                <a:cubicBezTo>
                  <a:pt x="19006" y="13984"/>
                  <a:pt x="19247" y="13859"/>
                  <a:pt x="19489" y="13609"/>
                </a:cubicBezTo>
                <a:close/>
                <a:moveTo>
                  <a:pt x="5732" y="13609"/>
                </a:moveTo>
                <a:cubicBezTo>
                  <a:pt x="5732" y="13609"/>
                  <a:pt x="5732" y="13609"/>
                  <a:pt x="5732" y="13609"/>
                </a:cubicBezTo>
                <a:cubicBezTo>
                  <a:pt x="3922" y="7616"/>
                  <a:pt x="3922" y="7616"/>
                  <a:pt x="3922" y="7616"/>
                </a:cubicBezTo>
                <a:cubicBezTo>
                  <a:pt x="1991" y="13609"/>
                  <a:pt x="1991" y="13609"/>
                  <a:pt x="1991" y="13609"/>
                </a:cubicBezTo>
                <a:cubicBezTo>
                  <a:pt x="2233" y="13859"/>
                  <a:pt x="2474" y="13984"/>
                  <a:pt x="2715" y="14109"/>
                </a:cubicBezTo>
                <a:cubicBezTo>
                  <a:pt x="2836" y="14109"/>
                  <a:pt x="2836" y="14109"/>
                  <a:pt x="2836" y="14109"/>
                </a:cubicBezTo>
                <a:cubicBezTo>
                  <a:pt x="3077" y="14234"/>
                  <a:pt x="3439" y="14358"/>
                  <a:pt x="3922" y="14358"/>
                </a:cubicBezTo>
                <a:cubicBezTo>
                  <a:pt x="4284" y="14358"/>
                  <a:pt x="4646" y="14234"/>
                  <a:pt x="4887" y="14109"/>
                </a:cubicBezTo>
                <a:cubicBezTo>
                  <a:pt x="5008" y="14109"/>
                  <a:pt x="5008" y="14109"/>
                  <a:pt x="5008" y="14109"/>
                </a:cubicBezTo>
                <a:cubicBezTo>
                  <a:pt x="5249" y="13984"/>
                  <a:pt x="5491" y="13859"/>
                  <a:pt x="5732" y="13609"/>
                </a:cubicBezTo>
                <a:close/>
                <a:moveTo>
                  <a:pt x="6939" y="19852"/>
                </a:moveTo>
                <a:cubicBezTo>
                  <a:pt x="6939" y="19852"/>
                  <a:pt x="6939" y="19852"/>
                  <a:pt x="6939" y="19852"/>
                </a:cubicBezTo>
                <a:cubicBezTo>
                  <a:pt x="14541" y="19852"/>
                  <a:pt x="14541" y="19852"/>
                  <a:pt x="14541" y="19852"/>
                </a:cubicBezTo>
                <a:cubicBezTo>
                  <a:pt x="14541" y="18978"/>
                  <a:pt x="14541" y="18978"/>
                  <a:pt x="14541" y="18978"/>
                </a:cubicBezTo>
                <a:cubicBezTo>
                  <a:pt x="10921" y="18978"/>
                  <a:pt x="10559" y="18978"/>
                  <a:pt x="6939" y="18978"/>
                </a:cubicBezTo>
                <a:cubicBezTo>
                  <a:pt x="6939" y="19852"/>
                  <a:pt x="6939" y="19852"/>
                  <a:pt x="6939" y="19852"/>
                </a:cubicBezTo>
                <a:close/>
              </a:path>
            </a:pathLst>
          </a:custGeom>
          <a:solidFill>
            <a:srgbClr val="90BB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lt1"/>
              </a:solidFill>
              <a:ea typeface="Nunito Sans" charset="0"/>
              <a:cs typeface="Nunito Sans" charset="0"/>
            </a:endParaRPr>
          </a:p>
        </p:txBody>
      </p:sp>
      <p:sp>
        <p:nvSpPr>
          <p:cNvPr id="12" name="Freeform 26"/>
          <p:cNvSpPr/>
          <p:nvPr>
            <p:custDataLst>
              <p:tags r:id="rId3"/>
            </p:custDataLst>
          </p:nvPr>
        </p:nvSpPr>
        <p:spPr>
          <a:xfrm>
            <a:off x="2738216" y="1933213"/>
            <a:ext cx="818240" cy="7606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95" y="10861"/>
                </a:moveTo>
                <a:cubicBezTo>
                  <a:pt x="9095" y="10983"/>
                  <a:pt x="8981" y="11227"/>
                  <a:pt x="8981" y="11471"/>
                </a:cubicBezTo>
                <a:cubicBezTo>
                  <a:pt x="8981" y="11837"/>
                  <a:pt x="9208" y="12325"/>
                  <a:pt x="9436" y="12692"/>
                </a:cubicBezTo>
                <a:cubicBezTo>
                  <a:pt x="10004" y="13180"/>
                  <a:pt x="10004" y="13180"/>
                  <a:pt x="10004" y="13180"/>
                </a:cubicBezTo>
                <a:cubicBezTo>
                  <a:pt x="10004" y="13180"/>
                  <a:pt x="10004" y="13180"/>
                  <a:pt x="10004" y="13180"/>
                </a:cubicBezTo>
                <a:cubicBezTo>
                  <a:pt x="10345" y="13546"/>
                  <a:pt x="10800" y="13668"/>
                  <a:pt x="11141" y="13668"/>
                </a:cubicBezTo>
                <a:cubicBezTo>
                  <a:pt x="11596" y="13668"/>
                  <a:pt x="11937" y="13546"/>
                  <a:pt x="12278" y="13180"/>
                </a:cubicBezTo>
                <a:cubicBezTo>
                  <a:pt x="15347" y="9885"/>
                  <a:pt x="15347" y="9885"/>
                  <a:pt x="15347" y="9885"/>
                </a:cubicBezTo>
                <a:cubicBezTo>
                  <a:pt x="15461" y="9763"/>
                  <a:pt x="15461" y="9763"/>
                  <a:pt x="15461" y="9763"/>
                </a:cubicBezTo>
                <a:cubicBezTo>
                  <a:pt x="15688" y="9519"/>
                  <a:pt x="15916" y="9031"/>
                  <a:pt x="15916" y="8664"/>
                </a:cubicBezTo>
                <a:cubicBezTo>
                  <a:pt x="15916" y="8176"/>
                  <a:pt x="15688" y="7810"/>
                  <a:pt x="15347" y="7444"/>
                </a:cubicBezTo>
                <a:cubicBezTo>
                  <a:pt x="14893" y="6834"/>
                  <a:pt x="14893" y="6834"/>
                  <a:pt x="14893" y="6834"/>
                </a:cubicBezTo>
                <a:cubicBezTo>
                  <a:pt x="14552" y="6468"/>
                  <a:pt x="14097" y="6346"/>
                  <a:pt x="13756" y="6346"/>
                </a:cubicBezTo>
                <a:cubicBezTo>
                  <a:pt x="13528" y="6346"/>
                  <a:pt x="13301" y="6346"/>
                  <a:pt x="13187" y="6468"/>
                </a:cubicBezTo>
                <a:cubicBezTo>
                  <a:pt x="9777" y="2807"/>
                  <a:pt x="9777" y="2807"/>
                  <a:pt x="9777" y="2807"/>
                </a:cubicBezTo>
                <a:cubicBezTo>
                  <a:pt x="9891" y="2685"/>
                  <a:pt x="9891" y="2441"/>
                  <a:pt x="9891" y="2197"/>
                </a:cubicBezTo>
                <a:cubicBezTo>
                  <a:pt x="9891" y="1831"/>
                  <a:pt x="9777" y="1342"/>
                  <a:pt x="9436" y="976"/>
                </a:cubicBezTo>
                <a:cubicBezTo>
                  <a:pt x="8867" y="488"/>
                  <a:pt x="8867" y="488"/>
                  <a:pt x="8867" y="488"/>
                </a:cubicBezTo>
                <a:cubicBezTo>
                  <a:pt x="8640" y="122"/>
                  <a:pt x="8185" y="0"/>
                  <a:pt x="7731" y="0"/>
                </a:cubicBezTo>
                <a:cubicBezTo>
                  <a:pt x="7389" y="0"/>
                  <a:pt x="6935" y="122"/>
                  <a:pt x="6594" y="488"/>
                </a:cubicBezTo>
                <a:cubicBezTo>
                  <a:pt x="3524" y="3783"/>
                  <a:pt x="3524" y="3783"/>
                  <a:pt x="3524" y="3783"/>
                </a:cubicBezTo>
                <a:cubicBezTo>
                  <a:pt x="3524" y="3783"/>
                  <a:pt x="3524" y="3783"/>
                  <a:pt x="3524" y="3783"/>
                </a:cubicBezTo>
                <a:cubicBezTo>
                  <a:pt x="3183" y="4149"/>
                  <a:pt x="3069" y="4637"/>
                  <a:pt x="3069" y="5003"/>
                </a:cubicBezTo>
                <a:cubicBezTo>
                  <a:pt x="3069" y="5492"/>
                  <a:pt x="3183" y="5858"/>
                  <a:pt x="3524" y="6224"/>
                </a:cubicBezTo>
                <a:cubicBezTo>
                  <a:pt x="4093" y="6834"/>
                  <a:pt x="4093" y="6834"/>
                  <a:pt x="4093" y="6834"/>
                </a:cubicBezTo>
                <a:cubicBezTo>
                  <a:pt x="4093" y="6834"/>
                  <a:pt x="4093" y="6834"/>
                  <a:pt x="4093" y="6834"/>
                </a:cubicBezTo>
                <a:cubicBezTo>
                  <a:pt x="4434" y="7200"/>
                  <a:pt x="4775" y="7322"/>
                  <a:pt x="5229" y="7322"/>
                </a:cubicBezTo>
                <a:cubicBezTo>
                  <a:pt x="5343" y="7322"/>
                  <a:pt x="5571" y="7322"/>
                  <a:pt x="5798" y="7200"/>
                </a:cubicBezTo>
                <a:cubicBezTo>
                  <a:pt x="6139" y="7566"/>
                  <a:pt x="6139" y="7566"/>
                  <a:pt x="6139" y="7566"/>
                </a:cubicBezTo>
                <a:cubicBezTo>
                  <a:pt x="568" y="13546"/>
                  <a:pt x="568" y="13546"/>
                  <a:pt x="568" y="13546"/>
                </a:cubicBezTo>
                <a:cubicBezTo>
                  <a:pt x="114" y="13912"/>
                  <a:pt x="0" y="14400"/>
                  <a:pt x="0" y="15010"/>
                </a:cubicBezTo>
                <a:cubicBezTo>
                  <a:pt x="0" y="15498"/>
                  <a:pt x="114" y="15986"/>
                  <a:pt x="568" y="16475"/>
                </a:cubicBezTo>
                <a:cubicBezTo>
                  <a:pt x="909" y="16841"/>
                  <a:pt x="1364" y="16963"/>
                  <a:pt x="1819" y="16963"/>
                </a:cubicBezTo>
                <a:cubicBezTo>
                  <a:pt x="2387" y="16963"/>
                  <a:pt x="2842" y="16841"/>
                  <a:pt x="3183" y="16475"/>
                </a:cubicBezTo>
                <a:cubicBezTo>
                  <a:pt x="8754" y="10495"/>
                  <a:pt x="8754" y="10495"/>
                  <a:pt x="8754" y="10495"/>
                </a:cubicBezTo>
                <a:cubicBezTo>
                  <a:pt x="9095" y="10861"/>
                  <a:pt x="9095" y="10861"/>
                  <a:pt x="9095" y="10861"/>
                </a:cubicBezTo>
                <a:close/>
                <a:moveTo>
                  <a:pt x="13301" y="7566"/>
                </a:moveTo>
                <a:cubicBezTo>
                  <a:pt x="13301" y="7566"/>
                  <a:pt x="13301" y="7566"/>
                  <a:pt x="13301" y="7566"/>
                </a:cubicBezTo>
                <a:cubicBezTo>
                  <a:pt x="13415" y="7444"/>
                  <a:pt x="13528" y="7322"/>
                  <a:pt x="13756" y="7322"/>
                </a:cubicBezTo>
                <a:cubicBezTo>
                  <a:pt x="13869" y="7322"/>
                  <a:pt x="14097" y="7444"/>
                  <a:pt x="14211" y="7566"/>
                </a:cubicBezTo>
                <a:cubicBezTo>
                  <a:pt x="14665" y="8176"/>
                  <a:pt x="14665" y="8176"/>
                  <a:pt x="14665" y="8176"/>
                </a:cubicBezTo>
                <a:cubicBezTo>
                  <a:pt x="14665" y="8176"/>
                  <a:pt x="14665" y="8176"/>
                  <a:pt x="14665" y="8176"/>
                </a:cubicBezTo>
                <a:cubicBezTo>
                  <a:pt x="14893" y="8298"/>
                  <a:pt x="14893" y="8420"/>
                  <a:pt x="14893" y="8664"/>
                </a:cubicBezTo>
                <a:cubicBezTo>
                  <a:pt x="14893" y="8786"/>
                  <a:pt x="14893" y="9031"/>
                  <a:pt x="14779" y="9153"/>
                </a:cubicBezTo>
                <a:cubicBezTo>
                  <a:pt x="14665" y="9153"/>
                  <a:pt x="14665" y="9153"/>
                  <a:pt x="14665" y="9153"/>
                </a:cubicBezTo>
                <a:cubicBezTo>
                  <a:pt x="11596" y="12447"/>
                  <a:pt x="11596" y="12447"/>
                  <a:pt x="11596" y="12447"/>
                </a:cubicBezTo>
                <a:cubicBezTo>
                  <a:pt x="11482" y="12569"/>
                  <a:pt x="11255" y="12692"/>
                  <a:pt x="11141" y="12692"/>
                </a:cubicBezTo>
                <a:cubicBezTo>
                  <a:pt x="11027" y="12692"/>
                  <a:pt x="10800" y="12569"/>
                  <a:pt x="10686" y="12447"/>
                </a:cubicBezTo>
                <a:cubicBezTo>
                  <a:pt x="10686" y="12447"/>
                  <a:pt x="10686" y="12447"/>
                  <a:pt x="10686" y="12447"/>
                </a:cubicBezTo>
                <a:cubicBezTo>
                  <a:pt x="10118" y="11959"/>
                  <a:pt x="10118" y="11959"/>
                  <a:pt x="10118" y="11959"/>
                </a:cubicBezTo>
                <a:cubicBezTo>
                  <a:pt x="10004" y="11837"/>
                  <a:pt x="10004" y="11593"/>
                  <a:pt x="10004" y="11471"/>
                </a:cubicBezTo>
                <a:cubicBezTo>
                  <a:pt x="10004" y="11227"/>
                  <a:pt x="10004" y="11105"/>
                  <a:pt x="10118" y="10983"/>
                </a:cubicBezTo>
                <a:cubicBezTo>
                  <a:pt x="10118" y="10983"/>
                  <a:pt x="10118" y="10983"/>
                  <a:pt x="10118" y="10983"/>
                </a:cubicBezTo>
                <a:cubicBezTo>
                  <a:pt x="13301" y="7566"/>
                  <a:pt x="13301" y="7566"/>
                  <a:pt x="13301" y="7566"/>
                </a:cubicBezTo>
                <a:close/>
                <a:moveTo>
                  <a:pt x="12392" y="7078"/>
                </a:moveTo>
                <a:cubicBezTo>
                  <a:pt x="12392" y="7078"/>
                  <a:pt x="12392" y="7078"/>
                  <a:pt x="12392" y="7078"/>
                </a:cubicBezTo>
                <a:cubicBezTo>
                  <a:pt x="9663" y="10007"/>
                  <a:pt x="9663" y="10007"/>
                  <a:pt x="9663" y="10007"/>
                </a:cubicBezTo>
                <a:cubicBezTo>
                  <a:pt x="6594" y="6590"/>
                  <a:pt x="6594" y="6590"/>
                  <a:pt x="6594" y="6590"/>
                </a:cubicBezTo>
                <a:cubicBezTo>
                  <a:pt x="9208" y="3661"/>
                  <a:pt x="9208" y="3661"/>
                  <a:pt x="9208" y="3661"/>
                </a:cubicBezTo>
                <a:cubicBezTo>
                  <a:pt x="12392" y="7078"/>
                  <a:pt x="12392" y="7078"/>
                  <a:pt x="12392" y="7078"/>
                </a:cubicBezTo>
                <a:close/>
                <a:moveTo>
                  <a:pt x="5684" y="6102"/>
                </a:moveTo>
                <a:cubicBezTo>
                  <a:pt x="5684" y="6102"/>
                  <a:pt x="5684" y="6102"/>
                  <a:pt x="5684" y="6102"/>
                </a:cubicBezTo>
                <a:cubicBezTo>
                  <a:pt x="5684" y="6102"/>
                  <a:pt x="5684" y="6102"/>
                  <a:pt x="5684" y="6102"/>
                </a:cubicBezTo>
                <a:cubicBezTo>
                  <a:pt x="5457" y="6224"/>
                  <a:pt x="5343" y="6224"/>
                  <a:pt x="5229" y="6224"/>
                </a:cubicBezTo>
                <a:cubicBezTo>
                  <a:pt x="5002" y="6224"/>
                  <a:pt x="4888" y="6224"/>
                  <a:pt x="4775" y="6102"/>
                </a:cubicBezTo>
                <a:cubicBezTo>
                  <a:pt x="4775" y="6102"/>
                  <a:pt x="4775" y="6102"/>
                  <a:pt x="4775" y="6102"/>
                </a:cubicBezTo>
                <a:cubicBezTo>
                  <a:pt x="4206" y="5492"/>
                  <a:pt x="4206" y="5492"/>
                  <a:pt x="4206" y="5492"/>
                </a:cubicBezTo>
                <a:cubicBezTo>
                  <a:pt x="4093" y="5369"/>
                  <a:pt x="3979" y="5247"/>
                  <a:pt x="3979" y="5003"/>
                </a:cubicBezTo>
                <a:cubicBezTo>
                  <a:pt x="3979" y="4881"/>
                  <a:pt x="4093" y="4637"/>
                  <a:pt x="4206" y="4515"/>
                </a:cubicBezTo>
                <a:cubicBezTo>
                  <a:pt x="4206" y="4515"/>
                  <a:pt x="4206" y="4515"/>
                  <a:pt x="4206" y="4515"/>
                </a:cubicBezTo>
                <a:cubicBezTo>
                  <a:pt x="7276" y="1220"/>
                  <a:pt x="7276" y="1220"/>
                  <a:pt x="7276" y="1220"/>
                </a:cubicBezTo>
                <a:cubicBezTo>
                  <a:pt x="7503" y="1098"/>
                  <a:pt x="7617" y="976"/>
                  <a:pt x="7731" y="976"/>
                </a:cubicBezTo>
                <a:cubicBezTo>
                  <a:pt x="7958" y="976"/>
                  <a:pt x="8072" y="1098"/>
                  <a:pt x="8185" y="1220"/>
                </a:cubicBezTo>
                <a:cubicBezTo>
                  <a:pt x="8754" y="1708"/>
                  <a:pt x="8754" y="1708"/>
                  <a:pt x="8754" y="1708"/>
                </a:cubicBezTo>
                <a:cubicBezTo>
                  <a:pt x="8867" y="1831"/>
                  <a:pt x="8981" y="2075"/>
                  <a:pt x="8981" y="2197"/>
                </a:cubicBezTo>
                <a:cubicBezTo>
                  <a:pt x="8981" y="2441"/>
                  <a:pt x="8867" y="2563"/>
                  <a:pt x="8754" y="2685"/>
                </a:cubicBezTo>
                <a:cubicBezTo>
                  <a:pt x="5684" y="6102"/>
                  <a:pt x="5684" y="6102"/>
                  <a:pt x="5684" y="6102"/>
                </a:cubicBezTo>
                <a:close/>
                <a:moveTo>
                  <a:pt x="2501" y="15742"/>
                </a:moveTo>
                <a:cubicBezTo>
                  <a:pt x="2501" y="15742"/>
                  <a:pt x="2501" y="15742"/>
                  <a:pt x="2501" y="15742"/>
                </a:cubicBezTo>
                <a:cubicBezTo>
                  <a:pt x="2387" y="15864"/>
                  <a:pt x="2046" y="15986"/>
                  <a:pt x="1819" y="15986"/>
                </a:cubicBezTo>
                <a:cubicBezTo>
                  <a:pt x="1592" y="15986"/>
                  <a:pt x="1364" y="15864"/>
                  <a:pt x="1137" y="15742"/>
                </a:cubicBezTo>
                <a:cubicBezTo>
                  <a:pt x="1137" y="15742"/>
                  <a:pt x="1137" y="15742"/>
                  <a:pt x="1137" y="15742"/>
                </a:cubicBezTo>
                <a:cubicBezTo>
                  <a:pt x="1023" y="15498"/>
                  <a:pt x="909" y="15254"/>
                  <a:pt x="909" y="15010"/>
                </a:cubicBezTo>
                <a:cubicBezTo>
                  <a:pt x="909" y="14766"/>
                  <a:pt x="1023" y="14400"/>
                  <a:pt x="1137" y="14278"/>
                </a:cubicBezTo>
                <a:cubicBezTo>
                  <a:pt x="6821" y="8298"/>
                  <a:pt x="6821" y="8298"/>
                  <a:pt x="6821" y="8298"/>
                </a:cubicBezTo>
                <a:cubicBezTo>
                  <a:pt x="8072" y="9763"/>
                  <a:pt x="8072" y="9763"/>
                  <a:pt x="8072" y="9763"/>
                </a:cubicBezTo>
                <a:cubicBezTo>
                  <a:pt x="2501" y="15742"/>
                  <a:pt x="2501" y="15742"/>
                  <a:pt x="2501" y="15742"/>
                </a:cubicBezTo>
                <a:close/>
                <a:moveTo>
                  <a:pt x="20804" y="19892"/>
                </a:moveTo>
                <a:cubicBezTo>
                  <a:pt x="20804" y="19892"/>
                  <a:pt x="20804" y="19892"/>
                  <a:pt x="20804" y="19892"/>
                </a:cubicBezTo>
                <a:cubicBezTo>
                  <a:pt x="18872" y="19892"/>
                  <a:pt x="18872" y="19892"/>
                  <a:pt x="18872" y="19892"/>
                </a:cubicBezTo>
                <a:cubicBezTo>
                  <a:pt x="18872" y="18915"/>
                  <a:pt x="18872" y="18915"/>
                  <a:pt x="18872" y="18915"/>
                </a:cubicBezTo>
                <a:cubicBezTo>
                  <a:pt x="18872" y="18671"/>
                  <a:pt x="18872" y="18427"/>
                  <a:pt x="18644" y="18305"/>
                </a:cubicBezTo>
                <a:cubicBezTo>
                  <a:pt x="18531" y="18183"/>
                  <a:pt x="18303" y="18061"/>
                  <a:pt x="18076" y="18061"/>
                </a:cubicBezTo>
                <a:cubicBezTo>
                  <a:pt x="17735" y="18061"/>
                  <a:pt x="17735" y="18061"/>
                  <a:pt x="17735" y="18061"/>
                </a:cubicBezTo>
                <a:cubicBezTo>
                  <a:pt x="17735" y="17085"/>
                  <a:pt x="17735" y="17085"/>
                  <a:pt x="17735" y="17085"/>
                </a:cubicBezTo>
                <a:cubicBezTo>
                  <a:pt x="17735" y="16841"/>
                  <a:pt x="17621" y="16597"/>
                  <a:pt x="17394" y="16475"/>
                </a:cubicBezTo>
                <a:cubicBezTo>
                  <a:pt x="17280" y="16353"/>
                  <a:pt x="17053" y="16231"/>
                  <a:pt x="16825" y="16231"/>
                </a:cubicBezTo>
                <a:cubicBezTo>
                  <a:pt x="9436" y="16231"/>
                  <a:pt x="9436" y="16231"/>
                  <a:pt x="9436" y="16231"/>
                </a:cubicBezTo>
                <a:cubicBezTo>
                  <a:pt x="9208" y="16231"/>
                  <a:pt x="8981" y="16353"/>
                  <a:pt x="8867" y="16475"/>
                </a:cubicBezTo>
                <a:cubicBezTo>
                  <a:pt x="8640" y="16597"/>
                  <a:pt x="8526" y="16841"/>
                  <a:pt x="8526" y="17085"/>
                </a:cubicBezTo>
                <a:cubicBezTo>
                  <a:pt x="8526" y="18061"/>
                  <a:pt x="8526" y="18061"/>
                  <a:pt x="8526" y="18061"/>
                </a:cubicBezTo>
                <a:cubicBezTo>
                  <a:pt x="8185" y="18061"/>
                  <a:pt x="8185" y="18061"/>
                  <a:pt x="8185" y="18061"/>
                </a:cubicBezTo>
                <a:cubicBezTo>
                  <a:pt x="7958" y="18061"/>
                  <a:pt x="7731" y="18183"/>
                  <a:pt x="7617" y="18305"/>
                </a:cubicBezTo>
                <a:cubicBezTo>
                  <a:pt x="7503" y="18427"/>
                  <a:pt x="7503" y="18427"/>
                  <a:pt x="7503" y="18427"/>
                </a:cubicBezTo>
                <a:cubicBezTo>
                  <a:pt x="7389" y="18549"/>
                  <a:pt x="7389" y="18793"/>
                  <a:pt x="7389" y="18915"/>
                </a:cubicBezTo>
                <a:cubicBezTo>
                  <a:pt x="7389" y="19892"/>
                  <a:pt x="7389" y="19892"/>
                  <a:pt x="7389" y="19892"/>
                </a:cubicBezTo>
                <a:cubicBezTo>
                  <a:pt x="5457" y="19892"/>
                  <a:pt x="5457" y="19892"/>
                  <a:pt x="5457" y="19892"/>
                </a:cubicBezTo>
                <a:cubicBezTo>
                  <a:pt x="5002" y="19892"/>
                  <a:pt x="4661" y="20258"/>
                  <a:pt x="4661" y="20746"/>
                </a:cubicBezTo>
                <a:cubicBezTo>
                  <a:pt x="4661" y="21234"/>
                  <a:pt x="5002" y="21600"/>
                  <a:pt x="5457" y="21600"/>
                </a:cubicBezTo>
                <a:cubicBezTo>
                  <a:pt x="20804" y="21600"/>
                  <a:pt x="20804" y="21600"/>
                  <a:pt x="20804" y="21600"/>
                </a:cubicBezTo>
                <a:cubicBezTo>
                  <a:pt x="21259" y="21600"/>
                  <a:pt x="21600" y="21234"/>
                  <a:pt x="21600" y="20746"/>
                </a:cubicBezTo>
                <a:cubicBezTo>
                  <a:pt x="21600" y="20258"/>
                  <a:pt x="21259" y="19892"/>
                  <a:pt x="20804" y="19892"/>
                </a:cubicBezTo>
                <a:close/>
                <a:moveTo>
                  <a:pt x="17962" y="19892"/>
                </a:moveTo>
                <a:cubicBezTo>
                  <a:pt x="17962" y="19892"/>
                  <a:pt x="17962" y="19892"/>
                  <a:pt x="17962" y="19892"/>
                </a:cubicBezTo>
                <a:cubicBezTo>
                  <a:pt x="8299" y="19892"/>
                  <a:pt x="8299" y="19892"/>
                  <a:pt x="8299" y="19892"/>
                </a:cubicBezTo>
                <a:cubicBezTo>
                  <a:pt x="8299" y="19037"/>
                  <a:pt x="8299" y="19037"/>
                  <a:pt x="8299" y="19037"/>
                </a:cubicBezTo>
                <a:cubicBezTo>
                  <a:pt x="9095" y="19037"/>
                  <a:pt x="9095" y="19037"/>
                  <a:pt x="9095" y="19037"/>
                </a:cubicBezTo>
                <a:cubicBezTo>
                  <a:pt x="9322" y="19037"/>
                  <a:pt x="9549" y="18915"/>
                  <a:pt x="9549" y="18549"/>
                </a:cubicBezTo>
                <a:cubicBezTo>
                  <a:pt x="9549" y="17207"/>
                  <a:pt x="9549" y="17207"/>
                  <a:pt x="9549" y="17207"/>
                </a:cubicBezTo>
                <a:cubicBezTo>
                  <a:pt x="16712" y="17207"/>
                  <a:pt x="16712" y="17207"/>
                  <a:pt x="16712" y="17207"/>
                </a:cubicBezTo>
                <a:cubicBezTo>
                  <a:pt x="16712" y="18549"/>
                  <a:pt x="16712" y="18549"/>
                  <a:pt x="16712" y="18549"/>
                </a:cubicBezTo>
                <a:cubicBezTo>
                  <a:pt x="16712" y="18915"/>
                  <a:pt x="16939" y="19037"/>
                  <a:pt x="17166" y="19037"/>
                </a:cubicBezTo>
                <a:cubicBezTo>
                  <a:pt x="17962" y="19037"/>
                  <a:pt x="17962" y="19037"/>
                  <a:pt x="17962" y="19037"/>
                </a:cubicBezTo>
                <a:cubicBezTo>
                  <a:pt x="17962" y="19892"/>
                  <a:pt x="17962" y="19892"/>
                  <a:pt x="17962" y="19892"/>
                </a:cubicBezTo>
                <a:close/>
              </a:path>
            </a:pathLst>
          </a:custGeom>
          <a:solidFill>
            <a:srgbClr val="90BB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lt1"/>
              </a:solidFill>
              <a:ea typeface="Nunito Sans" charset="0"/>
              <a:cs typeface="Nunito Sans" charset="0"/>
            </a:endParaRPr>
          </a:p>
        </p:txBody>
      </p:sp>
      <p:sp>
        <p:nvSpPr>
          <p:cNvPr id="13" name="文本框 12"/>
          <p:cNvSpPr txBox="1"/>
          <p:nvPr>
            <p:custDataLst>
              <p:tags r:id="rId4"/>
            </p:custDataLst>
          </p:nvPr>
        </p:nvSpPr>
        <p:spPr>
          <a:xfrm>
            <a:off x="1510030" y="4100195"/>
            <a:ext cx="3448685" cy="17068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85750" indent="-285750" algn="ctr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US" sz="1400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Rule-based classification using vertical distances between landmarks.</a:t>
            </a:r>
            <a:endParaRPr lang="en-US" altLang="en-US" sz="1400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en-US" sz="1400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US" sz="1400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Categories: Standing, Sitting, Lying.</a:t>
            </a:r>
            <a:endParaRPr lang="en-US" altLang="en-US" sz="1400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1028417" y="3388052"/>
            <a:ext cx="42378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400" dirty="0">
                <a:solidFill>
                  <a:schemeClr val="tx1"/>
                </a:solidFill>
                <a:latin typeface="Nunito Sans" charset="0"/>
                <a:ea typeface="Nunito Sans" charset="0"/>
                <a:cs typeface="Nunito Sans" charset="0"/>
              </a:rPr>
              <a:t>Model/Logic</a:t>
            </a:r>
            <a:endParaRPr lang="en-US" altLang="en-US" sz="2400" dirty="0">
              <a:solidFill>
                <a:schemeClr val="tx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7410313" y="4099974"/>
            <a:ext cx="3274620" cy="1706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US" sz="1400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Real-time data captured from webcam using MediaPipe Pose.</a:t>
            </a:r>
            <a:endParaRPr lang="en-US" altLang="en-US" sz="1400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en-US" sz="1400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US" sz="1400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33 landmarks extracted (shoulder, hip, knee used for classification).</a:t>
            </a:r>
            <a:endParaRPr lang="en-US" altLang="en-US" sz="1400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7"/>
            </p:custDataLst>
          </p:nvPr>
        </p:nvSpPr>
        <p:spPr>
          <a:xfrm>
            <a:off x="6928704" y="3388052"/>
            <a:ext cx="42378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400" dirty="0">
                <a:solidFill>
                  <a:schemeClr val="tx1"/>
                </a:solidFill>
                <a:latin typeface="Nunito Sans" charset="0"/>
                <a:ea typeface="Nunito Sans" charset="0"/>
                <a:cs typeface="Nunito Sans" charset="0"/>
              </a:rPr>
              <a:t>Dataset</a:t>
            </a:r>
            <a:endParaRPr lang="en-US" altLang="en-US" sz="2400" dirty="0">
              <a:solidFill>
                <a:schemeClr val="tx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cxnSp>
        <p:nvCxnSpPr>
          <p:cNvPr id="18" name="直接连接符 17"/>
          <p:cNvCxnSpPr/>
          <p:nvPr>
            <p:custDataLst>
              <p:tags r:id="rId8"/>
            </p:custDataLst>
          </p:nvPr>
        </p:nvCxnSpPr>
        <p:spPr>
          <a:xfrm>
            <a:off x="5943600" y="1888067"/>
            <a:ext cx="0" cy="3623733"/>
          </a:xfrm>
          <a:prstGeom prst="lin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Methodology</a:t>
            </a:r>
            <a:endParaRPr lang="en-US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2" name="Freeform 26"/>
          <p:cNvSpPr/>
          <p:nvPr>
            <p:custDataLst>
              <p:tags r:id="rId2"/>
            </p:custDataLst>
          </p:nvPr>
        </p:nvSpPr>
        <p:spPr>
          <a:xfrm>
            <a:off x="2738216" y="1933213"/>
            <a:ext cx="818240" cy="7606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95" y="10861"/>
                </a:moveTo>
                <a:cubicBezTo>
                  <a:pt x="9095" y="10983"/>
                  <a:pt x="8981" y="11227"/>
                  <a:pt x="8981" y="11471"/>
                </a:cubicBezTo>
                <a:cubicBezTo>
                  <a:pt x="8981" y="11837"/>
                  <a:pt x="9208" y="12325"/>
                  <a:pt x="9436" y="12692"/>
                </a:cubicBezTo>
                <a:cubicBezTo>
                  <a:pt x="10004" y="13180"/>
                  <a:pt x="10004" y="13180"/>
                  <a:pt x="10004" y="13180"/>
                </a:cubicBezTo>
                <a:cubicBezTo>
                  <a:pt x="10004" y="13180"/>
                  <a:pt x="10004" y="13180"/>
                  <a:pt x="10004" y="13180"/>
                </a:cubicBezTo>
                <a:cubicBezTo>
                  <a:pt x="10345" y="13546"/>
                  <a:pt x="10800" y="13668"/>
                  <a:pt x="11141" y="13668"/>
                </a:cubicBezTo>
                <a:cubicBezTo>
                  <a:pt x="11596" y="13668"/>
                  <a:pt x="11937" y="13546"/>
                  <a:pt x="12278" y="13180"/>
                </a:cubicBezTo>
                <a:cubicBezTo>
                  <a:pt x="15347" y="9885"/>
                  <a:pt x="15347" y="9885"/>
                  <a:pt x="15347" y="9885"/>
                </a:cubicBezTo>
                <a:cubicBezTo>
                  <a:pt x="15461" y="9763"/>
                  <a:pt x="15461" y="9763"/>
                  <a:pt x="15461" y="9763"/>
                </a:cubicBezTo>
                <a:cubicBezTo>
                  <a:pt x="15688" y="9519"/>
                  <a:pt x="15916" y="9031"/>
                  <a:pt x="15916" y="8664"/>
                </a:cubicBezTo>
                <a:cubicBezTo>
                  <a:pt x="15916" y="8176"/>
                  <a:pt x="15688" y="7810"/>
                  <a:pt x="15347" y="7444"/>
                </a:cubicBezTo>
                <a:cubicBezTo>
                  <a:pt x="14893" y="6834"/>
                  <a:pt x="14893" y="6834"/>
                  <a:pt x="14893" y="6834"/>
                </a:cubicBezTo>
                <a:cubicBezTo>
                  <a:pt x="14552" y="6468"/>
                  <a:pt x="14097" y="6346"/>
                  <a:pt x="13756" y="6346"/>
                </a:cubicBezTo>
                <a:cubicBezTo>
                  <a:pt x="13528" y="6346"/>
                  <a:pt x="13301" y="6346"/>
                  <a:pt x="13187" y="6468"/>
                </a:cubicBezTo>
                <a:cubicBezTo>
                  <a:pt x="9777" y="2807"/>
                  <a:pt x="9777" y="2807"/>
                  <a:pt x="9777" y="2807"/>
                </a:cubicBezTo>
                <a:cubicBezTo>
                  <a:pt x="9891" y="2685"/>
                  <a:pt x="9891" y="2441"/>
                  <a:pt x="9891" y="2197"/>
                </a:cubicBezTo>
                <a:cubicBezTo>
                  <a:pt x="9891" y="1831"/>
                  <a:pt x="9777" y="1342"/>
                  <a:pt x="9436" y="976"/>
                </a:cubicBezTo>
                <a:cubicBezTo>
                  <a:pt x="8867" y="488"/>
                  <a:pt x="8867" y="488"/>
                  <a:pt x="8867" y="488"/>
                </a:cubicBezTo>
                <a:cubicBezTo>
                  <a:pt x="8640" y="122"/>
                  <a:pt x="8185" y="0"/>
                  <a:pt x="7731" y="0"/>
                </a:cubicBezTo>
                <a:cubicBezTo>
                  <a:pt x="7389" y="0"/>
                  <a:pt x="6935" y="122"/>
                  <a:pt x="6594" y="488"/>
                </a:cubicBezTo>
                <a:cubicBezTo>
                  <a:pt x="3524" y="3783"/>
                  <a:pt x="3524" y="3783"/>
                  <a:pt x="3524" y="3783"/>
                </a:cubicBezTo>
                <a:cubicBezTo>
                  <a:pt x="3524" y="3783"/>
                  <a:pt x="3524" y="3783"/>
                  <a:pt x="3524" y="3783"/>
                </a:cubicBezTo>
                <a:cubicBezTo>
                  <a:pt x="3183" y="4149"/>
                  <a:pt x="3069" y="4637"/>
                  <a:pt x="3069" y="5003"/>
                </a:cubicBezTo>
                <a:cubicBezTo>
                  <a:pt x="3069" y="5492"/>
                  <a:pt x="3183" y="5858"/>
                  <a:pt x="3524" y="6224"/>
                </a:cubicBezTo>
                <a:cubicBezTo>
                  <a:pt x="4093" y="6834"/>
                  <a:pt x="4093" y="6834"/>
                  <a:pt x="4093" y="6834"/>
                </a:cubicBezTo>
                <a:cubicBezTo>
                  <a:pt x="4093" y="6834"/>
                  <a:pt x="4093" y="6834"/>
                  <a:pt x="4093" y="6834"/>
                </a:cubicBezTo>
                <a:cubicBezTo>
                  <a:pt x="4434" y="7200"/>
                  <a:pt x="4775" y="7322"/>
                  <a:pt x="5229" y="7322"/>
                </a:cubicBezTo>
                <a:cubicBezTo>
                  <a:pt x="5343" y="7322"/>
                  <a:pt x="5571" y="7322"/>
                  <a:pt x="5798" y="7200"/>
                </a:cubicBezTo>
                <a:cubicBezTo>
                  <a:pt x="6139" y="7566"/>
                  <a:pt x="6139" y="7566"/>
                  <a:pt x="6139" y="7566"/>
                </a:cubicBezTo>
                <a:cubicBezTo>
                  <a:pt x="568" y="13546"/>
                  <a:pt x="568" y="13546"/>
                  <a:pt x="568" y="13546"/>
                </a:cubicBezTo>
                <a:cubicBezTo>
                  <a:pt x="114" y="13912"/>
                  <a:pt x="0" y="14400"/>
                  <a:pt x="0" y="15010"/>
                </a:cubicBezTo>
                <a:cubicBezTo>
                  <a:pt x="0" y="15498"/>
                  <a:pt x="114" y="15986"/>
                  <a:pt x="568" y="16475"/>
                </a:cubicBezTo>
                <a:cubicBezTo>
                  <a:pt x="909" y="16841"/>
                  <a:pt x="1364" y="16963"/>
                  <a:pt x="1819" y="16963"/>
                </a:cubicBezTo>
                <a:cubicBezTo>
                  <a:pt x="2387" y="16963"/>
                  <a:pt x="2842" y="16841"/>
                  <a:pt x="3183" y="16475"/>
                </a:cubicBezTo>
                <a:cubicBezTo>
                  <a:pt x="8754" y="10495"/>
                  <a:pt x="8754" y="10495"/>
                  <a:pt x="8754" y="10495"/>
                </a:cubicBezTo>
                <a:cubicBezTo>
                  <a:pt x="9095" y="10861"/>
                  <a:pt x="9095" y="10861"/>
                  <a:pt x="9095" y="10861"/>
                </a:cubicBezTo>
                <a:close/>
                <a:moveTo>
                  <a:pt x="13301" y="7566"/>
                </a:moveTo>
                <a:cubicBezTo>
                  <a:pt x="13301" y="7566"/>
                  <a:pt x="13301" y="7566"/>
                  <a:pt x="13301" y="7566"/>
                </a:cubicBezTo>
                <a:cubicBezTo>
                  <a:pt x="13415" y="7444"/>
                  <a:pt x="13528" y="7322"/>
                  <a:pt x="13756" y="7322"/>
                </a:cubicBezTo>
                <a:cubicBezTo>
                  <a:pt x="13869" y="7322"/>
                  <a:pt x="14097" y="7444"/>
                  <a:pt x="14211" y="7566"/>
                </a:cubicBezTo>
                <a:cubicBezTo>
                  <a:pt x="14665" y="8176"/>
                  <a:pt x="14665" y="8176"/>
                  <a:pt x="14665" y="8176"/>
                </a:cubicBezTo>
                <a:cubicBezTo>
                  <a:pt x="14665" y="8176"/>
                  <a:pt x="14665" y="8176"/>
                  <a:pt x="14665" y="8176"/>
                </a:cubicBezTo>
                <a:cubicBezTo>
                  <a:pt x="14893" y="8298"/>
                  <a:pt x="14893" y="8420"/>
                  <a:pt x="14893" y="8664"/>
                </a:cubicBezTo>
                <a:cubicBezTo>
                  <a:pt x="14893" y="8786"/>
                  <a:pt x="14893" y="9031"/>
                  <a:pt x="14779" y="9153"/>
                </a:cubicBezTo>
                <a:cubicBezTo>
                  <a:pt x="14665" y="9153"/>
                  <a:pt x="14665" y="9153"/>
                  <a:pt x="14665" y="9153"/>
                </a:cubicBezTo>
                <a:cubicBezTo>
                  <a:pt x="11596" y="12447"/>
                  <a:pt x="11596" y="12447"/>
                  <a:pt x="11596" y="12447"/>
                </a:cubicBezTo>
                <a:cubicBezTo>
                  <a:pt x="11482" y="12569"/>
                  <a:pt x="11255" y="12692"/>
                  <a:pt x="11141" y="12692"/>
                </a:cubicBezTo>
                <a:cubicBezTo>
                  <a:pt x="11027" y="12692"/>
                  <a:pt x="10800" y="12569"/>
                  <a:pt x="10686" y="12447"/>
                </a:cubicBezTo>
                <a:cubicBezTo>
                  <a:pt x="10686" y="12447"/>
                  <a:pt x="10686" y="12447"/>
                  <a:pt x="10686" y="12447"/>
                </a:cubicBezTo>
                <a:cubicBezTo>
                  <a:pt x="10118" y="11959"/>
                  <a:pt x="10118" y="11959"/>
                  <a:pt x="10118" y="11959"/>
                </a:cubicBezTo>
                <a:cubicBezTo>
                  <a:pt x="10004" y="11837"/>
                  <a:pt x="10004" y="11593"/>
                  <a:pt x="10004" y="11471"/>
                </a:cubicBezTo>
                <a:cubicBezTo>
                  <a:pt x="10004" y="11227"/>
                  <a:pt x="10004" y="11105"/>
                  <a:pt x="10118" y="10983"/>
                </a:cubicBezTo>
                <a:cubicBezTo>
                  <a:pt x="10118" y="10983"/>
                  <a:pt x="10118" y="10983"/>
                  <a:pt x="10118" y="10983"/>
                </a:cubicBezTo>
                <a:cubicBezTo>
                  <a:pt x="13301" y="7566"/>
                  <a:pt x="13301" y="7566"/>
                  <a:pt x="13301" y="7566"/>
                </a:cubicBezTo>
                <a:close/>
                <a:moveTo>
                  <a:pt x="12392" y="7078"/>
                </a:moveTo>
                <a:cubicBezTo>
                  <a:pt x="12392" y="7078"/>
                  <a:pt x="12392" y="7078"/>
                  <a:pt x="12392" y="7078"/>
                </a:cubicBezTo>
                <a:cubicBezTo>
                  <a:pt x="9663" y="10007"/>
                  <a:pt x="9663" y="10007"/>
                  <a:pt x="9663" y="10007"/>
                </a:cubicBezTo>
                <a:cubicBezTo>
                  <a:pt x="6594" y="6590"/>
                  <a:pt x="6594" y="6590"/>
                  <a:pt x="6594" y="6590"/>
                </a:cubicBezTo>
                <a:cubicBezTo>
                  <a:pt x="9208" y="3661"/>
                  <a:pt x="9208" y="3661"/>
                  <a:pt x="9208" y="3661"/>
                </a:cubicBezTo>
                <a:cubicBezTo>
                  <a:pt x="12392" y="7078"/>
                  <a:pt x="12392" y="7078"/>
                  <a:pt x="12392" y="7078"/>
                </a:cubicBezTo>
                <a:close/>
                <a:moveTo>
                  <a:pt x="5684" y="6102"/>
                </a:moveTo>
                <a:cubicBezTo>
                  <a:pt x="5684" y="6102"/>
                  <a:pt x="5684" y="6102"/>
                  <a:pt x="5684" y="6102"/>
                </a:cubicBezTo>
                <a:cubicBezTo>
                  <a:pt x="5684" y="6102"/>
                  <a:pt x="5684" y="6102"/>
                  <a:pt x="5684" y="6102"/>
                </a:cubicBezTo>
                <a:cubicBezTo>
                  <a:pt x="5457" y="6224"/>
                  <a:pt x="5343" y="6224"/>
                  <a:pt x="5229" y="6224"/>
                </a:cubicBezTo>
                <a:cubicBezTo>
                  <a:pt x="5002" y="6224"/>
                  <a:pt x="4888" y="6224"/>
                  <a:pt x="4775" y="6102"/>
                </a:cubicBezTo>
                <a:cubicBezTo>
                  <a:pt x="4775" y="6102"/>
                  <a:pt x="4775" y="6102"/>
                  <a:pt x="4775" y="6102"/>
                </a:cubicBezTo>
                <a:cubicBezTo>
                  <a:pt x="4206" y="5492"/>
                  <a:pt x="4206" y="5492"/>
                  <a:pt x="4206" y="5492"/>
                </a:cubicBezTo>
                <a:cubicBezTo>
                  <a:pt x="4093" y="5369"/>
                  <a:pt x="3979" y="5247"/>
                  <a:pt x="3979" y="5003"/>
                </a:cubicBezTo>
                <a:cubicBezTo>
                  <a:pt x="3979" y="4881"/>
                  <a:pt x="4093" y="4637"/>
                  <a:pt x="4206" y="4515"/>
                </a:cubicBezTo>
                <a:cubicBezTo>
                  <a:pt x="4206" y="4515"/>
                  <a:pt x="4206" y="4515"/>
                  <a:pt x="4206" y="4515"/>
                </a:cubicBezTo>
                <a:cubicBezTo>
                  <a:pt x="7276" y="1220"/>
                  <a:pt x="7276" y="1220"/>
                  <a:pt x="7276" y="1220"/>
                </a:cubicBezTo>
                <a:cubicBezTo>
                  <a:pt x="7503" y="1098"/>
                  <a:pt x="7617" y="976"/>
                  <a:pt x="7731" y="976"/>
                </a:cubicBezTo>
                <a:cubicBezTo>
                  <a:pt x="7958" y="976"/>
                  <a:pt x="8072" y="1098"/>
                  <a:pt x="8185" y="1220"/>
                </a:cubicBezTo>
                <a:cubicBezTo>
                  <a:pt x="8754" y="1708"/>
                  <a:pt x="8754" y="1708"/>
                  <a:pt x="8754" y="1708"/>
                </a:cubicBezTo>
                <a:cubicBezTo>
                  <a:pt x="8867" y="1831"/>
                  <a:pt x="8981" y="2075"/>
                  <a:pt x="8981" y="2197"/>
                </a:cubicBezTo>
                <a:cubicBezTo>
                  <a:pt x="8981" y="2441"/>
                  <a:pt x="8867" y="2563"/>
                  <a:pt x="8754" y="2685"/>
                </a:cubicBezTo>
                <a:cubicBezTo>
                  <a:pt x="5684" y="6102"/>
                  <a:pt x="5684" y="6102"/>
                  <a:pt x="5684" y="6102"/>
                </a:cubicBezTo>
                <a:close/>
                <a:moveTo>
                  <a:pt x="2501" y="15742"/>
                </a:moveTo>
                <a:cubicBezTo>
                  <a:pt x="2501" y="15742"/>
                  <a:pt x="2501" y="15742"/>
                  <a:pt x="2501" y="15742"/>
                </a:cubicBezTo>
                <a:cubicBezTo>
                  <a:pt x="2387" y="15864"/>
                  <a:pt x="2046" y="15986"/>
                  <a:pt x="1819" y="15986"/>
                </a:cubicBezTo>
                <a:cubicBezTo>
                  <a:pt x="1592" y="15986"/>
                  <a:pt x="1364" y="15864"/>
                  <a:pt x="1137" y="15742"/>
                </a:cubicBezTo>
                <a:cubicBezTo>
                  <a:pt x="1137" y="15742"/>
                  <a:pt x="1137" y="15742"/>
                  <a:pt x="1137" y="15742"/>
                </a:cubicBezTo>
                <a:cubicBezTo>
                  <a:pt x="1023" y="15498"/>
                  <a:pt x="909" y="15254"/>
                  <a:pt x="909" y="15010"/>
                </a:cubicBezTo>
                <a:cubicBezTo>
                  <a:pt x="909" y="14766"/>
                  <a:pt x="1023" y="14400"/>
                  <a:pt x="1137" y="14278"/>
                </a:cubicBezTo>
                <a:cubicBezTo>
                  <a:pt x="6821" y="8298"/>
                  <a:pt x="6821" y="8298"/>
                  <a:pt x="6821" y="8298"/>
                </a:cubicBezTo>
                <a:cubicBezTo>
                  <a:pt x="8072" y="9763"/>
                  <a:pt x="8072" y="9763"/>
                  <a:pt x="8072" y="9763"/>
                </a:cubicBezTo>
                <a:cubicBezTo>
                  <a:pt x="2501" y="15742"/>
                  <a:pt x="2501" y="15742"/>
                  <a:pt x="2501" y="15742"/>
                </a:cubicBezTo>
                <a:close/>
                <a:moveTo>
                  <a:pt x="20804" y="19892"/>
                </a:moveTo>
                <a:cubicBezTo>
                  <a:pt x="20804" y="19892"/>
                  <a:pt x="20804" y="19892"/>
                  <a:pt x="20804" y="19892"/>
                </a:cubicBezTo>
                <a:cubicBezTo>
                  <a:pt x="18872" y="19892"/>
                  <a:pt x="18872" y="19892"/>
                  <a:pt x="18872" y="19892"/>
                </a:cubicBezTo>
                <a:cubicBezTo>
                  <a:pt x="18872" y="18915"/>
                  <a:pt x="18872" y="18915"/>
                  <a:pt x="18872" y="18915"/>
                </a:cubicBezTo>
                <a:cubicBezTo>
                  <a:pt x="18872" y="18671"/>
                  <a:pt x="18872" y="18427"/>
                  <a:pt x="18644" y="18305"/>
                </a:cubicBezTo>
                <a:cubicBezTo>
                  <a:pt x="18531" y="18183"/>
                  <a:pt x="18303" y="18061"/>
                  <a:pt x="18076" y="18061"/>
                </a:cubicBezTo>
                <a:cubicBezTo>
                  <a:pt x="17735" y="18061"/>
                  <a:pt x="17735" y="18061"/>
                  <a:pt x="17735" y="18061"/>
                </a:cubicBezTo>
                <a:cubicBezTo>
                  <a:pt x="17735" y="17085"/>
                  <a:pt x="17735" y="17085"/>
                  <a:pt x="17735" y="17085"/>
                </a:cubicBezTo>
                <a:cubicBezTo>
                  <a:pt x="17735" y="16841"/>
                  <a:pt x="17621" y="16597"/>
                  <a:pt x="17394" y="16475"/>
                </a:cubicBezTo>
                <a:cubicBezTo>
                  <a:pt x="17280" y="16353"/>
                  <a:pt x="17053" y="16231"/>
                  <a:pt x="16825" y="16231"/>
                </a:cubicBezTo>
                <a:cubicBezTo>
                  <a:pt x="9436" y="16231"/>
                  <a:pt x="9436" y="16231"/>
                  <a:pt x="9436" y="16231"/>
                </a:cubicBezTo>
                <a:cubicBezTo>
                  <a:pt x="9208" y="16231"/>
                  <a:pt x="8981" y="16353"/>
                  <a:pt x="8867" y="16475"/>
                </a:cubicBezTo>
                <a:cubicBezTo>
                  <a:pt x="8640" y="16597"/>
                  <a:pt x="8526" y="16841"/>
                  <a:pt x="8526" y="17085"/>
                </a:cubicBezTo>
                <a:cubicBezTo>
                  <a:pt x="8526" y="18061"/>
                  <a:pt x="8526" y="18061"/>
                  <a:pt x="8526" y="18061"/>
                </a:cubicBezTo>
                <a:cubicBezTo>
                  <a:pt x="8185" y="18061"/>
                  <a:pt x="8185" y="18061"/>
                  <a:pt x="8185" y="18061"/>
                </a:cubicBezTo>
                <a:cubicBezTo>
                  <a:pt x="7958" y="18061"/>
                  <a:pt x="7731" y="18183"/>
                  <a:pt x="7617" y="18305"/>
                </a:cubicBezTo>
                <a:cubicBezTo>
                  <a:pt x="7503" y="18427"/>
                  <a:pt x="7503" y="18427"/>
                  <a:pt x="7503" y="18427"/>
                </a:cubicBezTo>
                <a:cubicBezTo>
                  <a:pt x="7389" y="18549"/>
                  <a:pt x="7389" y="18793"/>
                  <a:pt x="7389" y="18915"/>
                </a:cubicBezTo>
                <a:cubicBezTo>
                  <a:pt x="7389" y="19892"/>
                  <a:pt x="7389" y="19892"/>
                  <a:pt x="7389" y="19892"/>
                </a:cubicBezTo>
                <a:cubicBezTo>
                  <a:pt x="5457" y="19892"/>
                  <a:pt x="5457" y="19892"/>
                  <a:pt x="5457" y="19892"/>
                </a:cubicBezTo>
                <a:cubicBezTo>
                  <a:pt x="5002" y="19892"/>
                  <a:pt x="4661" y="20258"/>
                  <a:pt x="4661" y="20746"/>
                </a:cubicBezTo>
                <a:cubicBezTo>
                  <a:pt x="4661" y="21234"/>
                  <a:pt x="5002" y="21600"/>
                  <a:pt x="5457" y="21600"/>
                </a:cubicBezTo>
                <a:cubicBezTo>
                  <a:pt x="20804" y="21600"/>
                  <a:pt x="20804" y="21600"/>
                  <a:pt x="20804" y="21600"/>
                </a:cubicBezTo>
                <a:cubicBezTo>
                  <a:pt x="21259" y="21600"/>
                  <a:pt x="21600" y="21234"/>
                  <a:pt x="21600" y="20746"/>
                </a:cubicBezTo>
                <a:cubicBezTo>
                  <a:pt x="21600" y="20258"/>
                  <a:pt x="21259" y="19892"/>
                  <a:pt x="20804" y="19892"/>
                </a:cubicBezTo>
                <a:close/>
                <a:moveTo>
                  <a:pt x="17962" y="19892"/>
                </a:moveTo>
                <a:cubicBezTo>
                  <a:pt x="17962" y="19892"/>
                  <a:pt x="17962" y="19892"/>
                  <a:pt x="17962" y="19892"/>
                </a:cubicBezTo>
                <a:cubicBezTo>
                  <a:pt x="8299" y="19892"/>
                  <a:pt x="8299" y="19892"/>
                  <a:pt x="8299" y="19892"/>
                </a:cubicBezTo>
                <a:cubicBezTo>
                  <a:pt x="8299" y="19037"/>
                  <a:pt x="8299" y="19037"/>
                  <a:pt x="8299" y="19037"/>
                </a:cubicBezTo>
                <a:cubicBezTo>
                  <a:pt x="9095" y="19037"/>
                  <a:pt x="9095" y="19037"/>
                  <a:pt x="9095" y="19037"/>
                </a:cubicBezTo>
                <a:cubicBezTo>
                  <a:pt x="9322" y="19037"/>
                  <a:pt x="9549" y="18915"/>
                  <a:pt x="9549" y="18549"/>
                </a:cubicBezTo>
                <a:cubicBezTo>
                  <a:pt x="9549" y="17207"/>
                  <a:pt x="9549" y="17207"/>
                  <a:pt x="9549" y="17207"/>
                </a:cubicBezTo>
                <a:cubicBezTo>
                  <a:pt x="16712" y="17207"/>
                  <a:pt x="16712" y="17207"/>
                  <a:pt x="16712" y="17207"/>
                </a:cubicBezTo>
                <a:cubicBezTo>
                  <a:pt x="16712" y="18549"/>
                  <a:pt x="16712" y="18549"/>
                  <a:pt x="16712" y="18549"/>
                </a:cubicBezTo>
                <a:cubicBezTo>
                  <a:pt x="16712" y="18915"/>
                  <a:pt x="16939" y="19037"/>
                  <a:pt x="17166" y="19037"/>
                </a:cubicBezTo>
                <a:cubicBezTo>
                  <a:pt x="17962" y="19037"/>
                  <a:pt x="17962" y="19037"/>
                  <a:pt x="17962" y="19037"/>
                </a:cubicBezTo>
                <a:cubicBezTo>
                  <a:pt x="17962" y="19892"/>
                  <a:pt x="17962" y="19892"/>
                  <a:pt x="17962" y="19892"/>
                </a:cubicBezTo>
                <a:close/>
              </a:path>
            </a:pathLst>
          </a:custGeom>
          <a:solidFill>
            <a:srgbClr val="90BB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lt1"/>
              </a:solidFill>
              <a:ea typeface="Nunito Sans" charset="0"/>
              <a:cs typeface="Nunito Sans" charset="0"/>
            </a:endParaRP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1510030" y="4100195"/>
            <a:ext cx="3448685" cy="17068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85750" indent="-285750" algn="ctr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US" sz="1400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Normalized coordinates.</a:t>
            </a:r>
            <a:endParaRPr lang="en-US" altLang="en-US" sz="1400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Wingdings" panose="05000000000000000000" charset="0"/>
              <a:buChar char="Ø"/>
            </a:pPr>
            <a:endParaRPr lang="en-US" altLang="en-US" sz="1400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altLang="en-US" sz="1400" dirty="0">
                <a:solidFill>
                  <a:schemeClr val="tx1"/>
                </a:solidFill>
                <a:latin typeface="Nunito Sans" charset="0"/>
                <a:cs typeface="Arial" panose="020B0604020202020204" pitchFamily="34" charset="0"/>
              </a:rPr>
              <a:t>Filtered unstable frames using confidence thresholds.</a:t>
            </a:r>
            <a:endParaRPr lang="en-US" altLang="en-US" sz="1400" dirty="0">
              <a:solidFill>
                <a:schemeClr val="tx1"/>
              </a:solidFill>
              <a:latin typeface="Nunito Sans" charset="0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028417" y="3388052"/>
            <a:ext cx="42378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400" dirty="0">
                <a:solidFill>
                  <a:schemeClr val="tx1"/>
                </a:solidFill>
                <a:latin typeface="Nunito Sans" charset="0"/>
                <a:ea typeface="Nunito Sans" charset="0"/>
                <a:cs typeface="Nunito Sans" charset="0"/>
              </a:rPr>
              <a:t>Preprocessing</a:t>
            </a:r>
            <a:endParaRPr lang="en-US" altLang="en-US" sz="2400" dirty="0">
              <a:solidFill>
                <a:schemeClr val="tx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5"/>
            </p:custDataLst>
          </p:nvPr>
        </p:nvSpPr>
        <p:spPr>
          <a:xfrm>
            <a:off x="6928704" y="800427"/>
            <a:ext cx="42378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400" dirty="0">
                <a:solidFill>
                  <a:schemeClr val="tx1"/>
                </a:solidFill>
                <a:latin typeface="Nunito Sans" charset="0"/>
                <a:ea typeface="Nunito Sans" charset="0"/>
                <a:cs typeface="Nunito Sans" charset="0"/>
              </a:rPr>
              <a:t>Workflow Diagram</a:t>
            </a:r>
            <a:endParaRPr lang="en-US" altLang="en-US" sz="2400" dirty="0">
              <a:solidFill>
                <a:schemeClr val="tx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cxnSp>
        <p:nvCxnSpPr>
          <p:cNvPr id="18" name="直接连接符 17"/>
          <p:cNvCxnSpPr/>
          <p:nvPr>
            <p:custDataLst>
              <p:tags r:id="rId6"/>
            </p:custDataLst>
          </p:nvPr>
        </p:nvCxnSpPr>
        <p:spPr>
          <a:xfrm>
            <a:off x="5943600" y="1888067"/>
            <a:ext cx="0" cy="3623733"/>
          </a:xfrm>
          <a:prstGeom prst="line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3" name="Picture 2"/>
          <p:cNvPicPr/>
          <p:nvPr/>
        </p:nvPicPr>
        <p:blipFill>
          <a:blip r:embed="rId7"/>
          <a:stretch>
            <a:fillRect/>
          </a:stretch>
        </p:blipFill>
        <p:spPr>
          <a:xfrm>
            <a:off x="6809740" y="1507490"/>
            <a:ext cx="4142740" cy="47790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20440" y="640080"/>
            <a:ext cx="41516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Landmark System Overview</a:t>
            </a:r>
            <a:endParaRPr lang="en-US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43305" y="1862455"/>
            <a:ext cx="4672965" cy="39579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MediaPipe provides 33 key body landmarks</a:t>
            </a:r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Used landmarks:</a:t>
            </a:r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Shoulders (11, 12), Hips (23, 24),</a:t>
            </a:r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Knees (25, 26), Ankles (27, 28)</a:t>
            </a:r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Nose (0)</a:t>
            </a:r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X and Y coordinates are </a:t>
            </a:r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normalized (range 0 to 1)</a:t>
            </a:r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Posture detection relies on</a:t>
            </a:r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  <a:p>
            <a:pPr algn="l"/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vertical alignment of landmarks</a:t>
            </a:r>
            <a:endParaRPr lang="en-US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6" name="Picture 5" descr="Landmrk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270" y="2428240"/>
            <a:ext cx="5546090" cy="32391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695678" y="659730"/>
            <a:ext cx="315141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Real-time Implementation</a:t>
            </a:r>
            <a:endParaRPr lang="en-US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23950" y="1612900"/>
            <a:ext cx="3556000" cy="4546600"/>
          </a:xfrm>
          <a:prstGeom prst="rect">
            <a:avLst/>
          </a:prstGeom>
          <a:solidFill>
            <a:srgbClr val="A5CD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235700" y="2235200"/>
            <a:ext cx="5238750" cy="3175000"/>
          </a:xfrm>
          <a:prstGeom prst="rect">
            <a:avLst/>
          </a:prstGeom>
          <a:solidFill>
            <a:schemeClr val="bg1"/>
          </a:solidFill>
          <a:ln w="19050">
            <a:solidFill>
              <a:srgbClr val="90BB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7" name="文本框 26"/>
          <p:cNvSpPr txBox="1"/>
          <p:nvPr>
            <p:custDataLst>
              <p:tags r:id="rId2"/>
            </p:custDataLst>
          </p:nvPr>
        </p:nvSpPr>
        <p:spPr>
          <a:xfrm>
            <a:off x="6399530" y="2235200"/>
            <a:ext cx="4657090" cy="253809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spcBef>
                <a:spcPts val="1200"/>
              </a:spcBef>
              <a:buClr>
                <a:schemeClr val="accent6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en-US" dirty="0">
                <a:latin typeface="Nunito Sans" charset="0"/>
                <a:ea typeface="Nunito Sans" charset="0"/>
                <a:cs typeface="Nunito Sans" charset="0"/>
              </a:rPr>
              <a:t>Runs on webcam input (30 FPS)</a:t>
            </a:r>
            <a:endParaRPr lang="en-US" altLang="en-US" dirty="0">
              <a:latin typeface="Nunito Sans" charset="0"/>
              <a:ea typeface="Nunito Sans" charset="0"/>
              <a:cs typeface="Nunito Sans" charset="0"/>
            </a:endParaRPr>
          </a:p>
          <a:p>
            <a:r>
              <a:rPr lang="en-US" altLang="en-US" b="1" dirty="0">
                <a:latin typeface="Nunito Sans" charset="0"/>
                <a:ea typeface="Nunito Sans" charset="0"/>
                <a:cs typeface="Nunito Sans" charset="0"/>
              </a:rPr>
              <a:t>Uses:</a:t>
            </a:r>
            <a:endParaRPr lang="en-US" altLang="en-US" b="1" dirty="0">
              <a:latin typeface="Nunito Sans" charset="0"/>
              <a:ea typeface="Nunito Sans" charset="0"/>
              <a:cs typeface="Nunito Sans" charset="0"/>
            </a:endParaRPr>
          </a:p>
          <a:p>
            <a:r>
              <a:rPr lang="en-US" altLang="en-US" dirty="0">
                <a:latin typeface="Nunito Sans" charset="0"/>
                <a:ea typeface="Nunito Sans" charset="0"/>
                <a:cs typeface="Nunito Sans" charset="0"/>
              </a:rPr>
              <a:t>MediaPipe for pose detection</a:t>
            </a:r>
            <a:endParaRPr lang="en-US" altLang="en-US" dirty="0">
              <a:latin typeface="Nunito Sans" charset="0"/>
              <a:ea typeface="Nunito Sans" charset="0"/>
              <a:cs typeface="Nunito Sans" charset="0"/>
            </a:endParaRPr>
          </a:p>
          <a:p>
            <a:r>
              <a:rPr lang="en-US" altLang="en-US" dirty="0">
                <a:latin typeface="Nunito Sans" charset="0"/>
                <a:ea typeface="Nunito Sans" charset="0"/>
                <a:cs typeface="Nunito Sans" charset="0"/>
              </a:rPr>
              <a:t>OpenCV for video rendering</a:t>
            </a:r>
            <a:endParaRPr lang="en-US" altLang="en-US" dirty="0">
              <a:latin typeface="Nunito Sans" charset="0"/>
              <a:ea typeface="Nunito Sans" charset="0"/>
              <a:cs typeface="Nunito Sans" charset="0"/>
            </a:endParaRPr>
          </a:p>
          <a:p>
            <a:r>
              <a:rPr lang="en-US" altLang="en-US" dirty="0">
                <a:latin typeface="Nunito Sans" charset="0"/>
                <a:ea typeface="Nunito Sans" charset="0"/>
                <a:cs typeface="Nunito Sans" charset="0"/>
              </a:rPr>
              <a:t>NumPy for angle &amp; position calculations</a:t>
            </a:r>
            <a:endParaRPr lang="en-US" altLang="en-US" dirty="0">
              <a:latin typeface="Nunito Sans" charset="0"/>
              <a:ea typeface="Nunito Sans" charset="0"/>
              <a:cs typeface="Nunito Sans" charset="0"/>
            </a:endParaRPr>
          </a:p>
          <a:p>
            <a:r>
              <a:rPr lang="en-US" altLang="en-US" dirty="0">
                <a:latin typeface="Nunito Sans" charset="0"/>
                <a:ea typeface="Nunito Sans" charset="0"/>
                <a:cs typeface="Nunito Sans" charset="0"/>
              </a:rPr>
              <a:t>No heavy training required → Runs on most systems</a:t>
            </a:r>
            <a:endParaRPr lang="en-US" altLang="en-US" dirty="0"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60" y="1109345"/>
            <a:ext cx="5061585" cy="488759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599.4692913385827,&quot;width&quot;:4895.343307086614}"/>
</p:tagLst>
</file>

<file path=ppt/tags/tag10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11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12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13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14.xml><?xml version="1.0" encoding="utf-8"?>
<p:tagLst xmlns:p="http://schemas.openxmlformats.org/presentationml/2006/main">
  <p:tag name="KSO_WM_UNIT_PLACING_PICTURE_USER_VIEWPORT" val="{&quot;height&quot;:18460,&quot;width&quot;:10780}"/>
</p:tagLst>
</file>

<file path=ppt/tags/tag15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16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17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18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19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2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20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21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22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23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24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25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26.xml><?xml version="1.0" encoding="utf-8"?>
<p:tagLst xmlns:p="http://schemas.openxmlformats.org/presentationml/2006/main">
  <p:tag name="KSO_WM_DIAGRAM_VIRTUALLY_FRAME" val="{&quot;height&quot;:308.5833070866142,&quot;left&quot;:80.97771653543307,&quot;top&quot;:148.66669291338582,&quot;width&quot;:798.2775590551181}"/>
</p:tagLst>
</file>

<file path=ppt/tags/tag27.xml><?xml version="1.0" encoding="utf-8"?>
<p:tagLst xmlns:p="http://schemas.openxmlformats.org/presentationml/2006/main">
  <p:tag name="KSO_WM_UNIT_TEXT_PART_ID" val="1-a"/>
  <p:tag name="KSO_WM_UNIT_TEXT_PART_ID_V2" val="d-1-1"/>
  <p:tag name="ORIWIDTHHEIGHT" val="224.5,25.15"/>
</p:tagLst>
</file>

<file path=ppt/tags/tag28.xml><?xml version="1.0" encoding="utf-8"?>
<p:tagLst xmlns:p="http://schemas.openxmlformats.org/presentationml/2006/main">
  <p:tag name="KSO_WM_DIAGRAM_VIRTUALLY_FRAME" val="{&quot;height&quot;:282,&quot;left&quot;:90,&quot;top&quot;:158,&quot;width&quot;:780}"/>
</p:tagLst>
</file>

<file path=ppt/tags/tag29.xml><?xml version="1.0" encoding="utf-8"?>
<p:tagLst xmlns:p="http://schemas.openxmlformats.org/presentationml/2006/main">
  <p:tag name="KSO_WM_DIAGRAM_VIRTUALLY_FRAME" val="{&quot;height&quot;:282,&quot;left&quot;:90,&quot;top&quot;:158,&quot;width&quot;:780}"/>
</p:tagLst>
</file>

<file path=ppt/tags/tag3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30.xml><?xml version="1.0" encoding="utf-8"?>
<p:tagLst xmlns:p="http://schemas.openxmlformats.org/presentationml/2006/main">
  <p:tag name="KSO_WM_DIAGRAM_VIRTUALLY_FRAME" val="{&quot;height&quot;:282,&quot;left&quot;:90,&quot;top&quot;:158,&quot;width&quot;:780}"/>
</p:tagLst>
</file>

<file path=ppt/tags/tag31.xml><?xml version="1.0" encoding="utf-8"?>
<p:tagLst xmlns:p="http://schemas.openxmlformats.org/presentationml/2006/main">
  <p:tag name="KSO_WM_DIAGRAM_VIRTUALLY_FRAME" val="{&quot;height&quot;:282,&quot;left&quot;:90,&quot;top&quot;:158,&quot;width&quot;:780}"/>
</p:tagLst>
</file>

<file path=ppt/tags/tag32.xml><?xml version="1.0" encoding="utf-8"?>
<p:tagLst xmlns:p="http://schemas.openxmlformats.org/presentationml/2006/main">
  <p:tag name="KSO_WM_DIAGRAM_VIRTUALLY_FRAME" val="{&quot;height&quot;:282,&quot;left&quot;:90,&quot;top&quot;:158,&quot;width&quot;:780}"/>
</p:tagLst>
</file>

<file path=ppt/tags/tag33.xml><?xml version="1.0" encoding="utf-8"?>
<p:tagLst xmlns:p="http://schemas.openxmlformats.org/presentationml/2006/main">
  <p:tag name="KSO_WM_DIAGRAM_VIRTUALLY_FRAME" val="{&quot;height&quot;:282,&quot;left&quot;:90,&quot;top&quot;:158,&quot;width&quot;:780}"/>
</p:tagLst>
</file>

<file path=ppt/tags/tag34.xml><?xml version="1.0" encoding="utf-8"?>
<p:tagLst xmlns:p="http://schemas.openxmlformats.org/presentationml/2006/main">
  <p:tag name="KSO_WM_DIAGRAM_VIRTUALLY_FRAME" val="{&quot;height&quot;:282,&quot;left&quot;:90,&quot;top&quot;:158,&quot;width&quot;:780}"/>
</p:tagLst>
</file>

<file path=ppt/tags/tag35.xml><?xml version="1.0" encoding="utf-8"?>
<p:tagLst xmlns:p="http://schemas.openxmlformats.org/presentationml/2006/main">
  <p:tag name="KSO_WPP_MARK_KEY" val="19439bb6-c017-49bb-acea-dd3dfbf8be85"/>
  <p:tag name="COMMONDATA" val="eyJoZGlkIjoiMmNmYmEwOWQ4Y2Q0M2IxMGZkNjI4ZjhkZDQyNzg1OTYifQ=="/>
</p:tagLst>
</file>

<file path=ppt/tags/tag4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5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6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7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8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ags/tag9.xml><?xml version="1.0" encoding="utf-8"?>
<p:tagLst xmlns:p="http://schemas.openxmlformats.org/presentationml/2006/main">
  <p:tag name="KSO_WM_DIAGRAM_VIRTUALLY_FRAME" val="{&quot;height&quot;:263.5559842519684,&quot;left&quot;:113.07968503937009,&quot;top&quot;:213.94740157480314,&quot;width&quot;:736.1428346456693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 ExtraBold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2133</Words>
  <Application>WPS Presentation</Application>
  <PresentationFormat>宽屏</PresentationFormat>
  <Paragraphs>133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8" baseType="lpstr">
      <vt:lpstr>Arial</vt:lpstr>
      <vt:lpstr>SimSun</vt:lpstr>
      <vt:lpstr>Wingdings</vt:lpstr>
      <vt:lpstr>Nunito Sans</vt:lpstr>
      <vt:lpstr>Nunito Sans Light</vt:lpstr>
      <vt:lpstr>Nunito Sans ExtraBold</vt:lpstr>
      <vt:lpstr>Open Sans ExtraBold</vt:lpstr>
      <vt:lpstr>Open Sans SemiBold</vt:lpstr>
      <vt:lpstr>Open Sans</vt:lpstr>
      <vt:lpstr>Segoe Print</vt:lpstr>
      <vt:lpstr>汉仪雅酷黑 45W</vt:lpstr>
      <vt:lpstr>阿里巴巴普惠体 R</vt:lpstr>
      <vt:lpstr>Microsoft YaHei</vt:lpstr>
      <vt:lpstr>Arial Unicode MS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 strator</dc:creator>
  <cp:lastModifiedBy>My PC</cp:lastModifiedBy>
  <cp:revision>22</cp:revision>
  <dcterms:created xsi:type="dcterms:W3CDTF">2020-05-07T17:08:00Z</dcterms:created>
  <dcterms:modified xsi:type="dcterms:W3CDTF">2025-07-06T20:18:09Z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3CC1628679B04A0EBE5CA905B1C750F7_13</vt:lpwstr>
  </property>
  <property fmtid="{D5CDD505-2E9C-101B-9397-08002B2CF9AE}" pid="3" name="KSOProductBuildVer">
    <vt:lpwstr>1033-12.2.0.21931</vt:lpwstr>
  </property>
</Properties>
</file>

<file path=docProps/thumbnail.jpeg>
</file>